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92" r:id="rId2"/>
    <p:sldId id="312" r:id="rId3"/>
    <p:sldId id="308" r:id="rId4"/>
    <p:sldId id="313" r:id="rId5"/>
    <p:sldId id="314" r:id="rId6"/>
    <p:sldId id="315" r:id="rId7"/>
    <p:sldId id="316" r:id="rId8"/>
    <p:sldId id="317" r:id="rId9"/>
    <p:sldId id="336" r:id="rId10"/>
    <p:sldId id="318" r:id="rId11"/>
    <p:sldId id="337" r:id="rId12"/>
    <p:sldId id="319" r:id="rId13"/>
    <p:sldId id="320" r:id="rId14"/>
    <p:sldId id="321" r:id="rId15"/>
    <p:sldId id="338" r:id="rId16"/>
    <p:sldId id="322" r:id="rId17"/>
    <p:sldId id="323" r:id="rId18"/>
    <p:sldId id="339" r:id="rId19"/>
    <p:sldId id="324" r:id="rId20"/>
    <p:sldId id="340" r:id="rId21"/>
    <p:sldId id="325" r:id="rId22"/>
    <p:sldId id="326" r:id="rId23"/>
    <p:sldId id="341" r:id="rId24"/>
    <p:sldId id="327" r:id="rId25"/>
    <p:sldId id="328" r:id="rId26"/>
    <p:sldId id="342" r:id="rId27"/>
    <p:sldId id="329" r:id="rId28"/>
    <p:sldId id="343" r:id="rId29"/>
    <p:sldId id="330" r:id="rId30"/>
  </p:sldIdLst>
  <p:sldSz cx="9906000" cy="6858000" type="A4"/>
  <p:notesSz cx="6858000" cy="9144000"/>
  <p:defaultTex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8061"/>
    <a:srgbClr val="8E6334"/>
    <a:srgbClr val="ECA02F"/>
    <a:srgbClr val="313B4A"/>
    <a:srgbClr val="43A79C"/>
    <a:srgbClr val="EDBD1F"/>
    <a:srgbClr val="F04316"/>
    <a:srgbClr val="81AA52"/>
    <a:srgbClr val="0E478A"/>
    <a:srgbClr val="D52D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4" autoAdjust="0"/>
  </p:normalViewPr>
  <p:slideViewPr>
    <p:cSldViewPr>
      <p:cViewPr varScale="1">
        <p:scale>
          <a:sx n="81" d="100"/>
          <a:sy n="81" d="100"/>
        </p:scale>
        <p:origin x="792" y="96"/>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cs typeface="+mn-cs"/>
              </a:defRPr>
            </a:lvl1pPr>
          </a:lstStyle>
          <a:p>
            <a:pPr>
              <a:defRPr/>
            </a:pPr>
            <a:fld id="{4AB5CE1D-9A7D-4D00-832B-AB80E83F9F84}" type="datetimeFigureOut">
              <a:rPr lang="en-US"/>
              <a:pPr>
                <a:defRPr/>
              </a:pPr>
              <a:t>6/22/2021</a:t>
            </a:fld>
            <a:endParaRPr lang="en-US" dirty="0"/>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rtl="0">
              <a:defRPr sz="1200">
                <a:latin typeface="Calibri" pitchFamily="34" charset="0"/>
                <a:cs typeface="Arial" charset="0"/>
              </a:defRPr>
            </a:lvl1pPr>
          </a:lstStyle>
          <a:p>
            <a:pPr>
              <a:defRPr/>
            </a:pPr>
            <a:fld id="{CC3E2321-BEA1-483A-B63E-43351015782E}" type="slidenum">
              <a:rPr lang="ar-SA"/>
              <a:pPr>
                <a:defRPr/>
              </a:pPr>
              <a:t>‹#›</a:t>
            </a:fld>
            <a:endParaRPr lang="en-US" dirty="0"/>
          </a:p>
        </p:txBody>
      </p:sp>
    </p:spTree>
    <p:extLst>
      <p:ext uri="{BB962C8B-B14F-4D97-AF65-F5344CB8AC3E}">
        <p14:creationId xmlns:p14="http://schemas.microsoft.com/office/powerpoint/2010/main" val="26642472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3</a:t>
            </a:fld>
            <a:endParaRPr lang="en-US" dirty="0"/>
          </a:p>
        </p:txBody>
      </p:sp>
    </p:spTree>
    <p:extLst>
      <p:ext uri="{BB962C8B-B14F-4D97-AF65-F5344CB8AC3E}">
        <p14:creationId xmlns:p14="http://schemas.microsoft.com/office/powerpoint/2010/main" val="1405655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12</a:t>
            </a:fld>
            <a:endParaRPr lang="en-US" dirty="0"/>
          </a:p>
        </p:txBody>
      </p:sp>
    </p:spTree>
    <p:extLst>
      <p:ext uri="{BB962C8B-B14F-4D97-AF65-F5344CB8AC3E}">
        <p14:creationId xmlns:p14="http://schemas.microsoft.com/office/powerpoint/2010/main" val="3222288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13</a:t>
            </a:fld>
            <a:endParaRPr lang="en-US" dirty="0"/>
          </a:p>
        </p:txBody>
      </p:sp>
    </p:spTree>
    <p:extLst>
      <p:ext uri="{BB962C8B-B14F-4D97-AF65-F5344CB8AC3E}">
        <p14:creationId xmlns:p14="http://schemas.microsoft.com/office/powerpoint/2010/main" val="22461214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14</a:t>
            </a:fld>
            <a:endParaRPr lang="en-US" dirty="0"/>
          </a:p>
        </p:txBody>
      </p:sp>
    </p:spTree>
    <p:extLst>
      <p:ext uri="{BB962C8B-B14F-4D97-AF65-F5344CB8AC3E}">
        <p14:creationId xmlns:p14="http://schemas.microsoft.com/office/powerpoint/2010/main" val="28351464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15</a:t>
            </a:fld>
            <a:endParaRPr lang="en-US" dirty="0"/>
          </a:p>
        </p:txBody>
      </p:sp>
    </p:spTree>
    <p:extLst>
      <p:ext uri="{BB962C8B-B14F-4D97-AF65-F5344CB8AC3E}">
        <p14:creationId xmlns:p14="http://schemas.microsoft.com/office/powerpoint/2010/main" val="634732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16</a:t>
            </a:fld>
            <a:endParaRPr lang="en-US" dirty="0"/>
          </a:p>
        </p:txBody>
      </p:sp>
    </p:spTree>
    <p:extLst>
      <p:ext uri="{BB962C8B-B14F-4D97-AF65-F5344CB8AC3E}">
        <p14:creationId xmlns:p14="http://schemas.microsoft.com/office/powerpoint/2010/main" val="37982420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17</a:t>
            </a:fld>
            <a:endParaRPr lang="en-US" dirty="0"/>
          </a:p>
        </p:txBody>
      </p:sp>
    </p:spTree>
    <p:extLst>
      <p:ext uri="{BB962C8B-B14F-4D97-AF65-F5344CB8AC3E}">
        <p14:creationId xmlns:p14="http://schemas.microsoft.com/office/powerpoint/2010/main" val="40590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18</a:t>
            </a:fld>
            <a:endParaRPr lang="en-US" dirty="0"/>
          </a:p>
        </p:txBody>
      </p:sp>
    </p:spTree>
    <p:extLst>
      <p:ext uri="{BB962C8B-B14F-4D97-AF65-F5344CB8AC3E}">
        <p14:creationId xmlns:p14="http://schemas.microsoft.com/office/powerpoint/2010/main" val="36390374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19</a:t>
            </a:fld>
            <a:endParaRPr lang="en-US" dirty="0"/>
          </a:p>
        </p:txBody>
      </p:sp>
    </p:spTree>
    <p:extLst>
      <p:ext uri="{BB962C8B-B14F-4D97-AF65-F5344CB8AC3E}">
        <p14:creationId xmlns:p14="http://schemas.microsoft.com/office/powerpoint/2010/main" val="8207227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20</a:t>
            </a:fld>
            <a:endParaRPr lang="en-US" dirty="0"/>
          </a:p>
        </p:txBody>
      </p:sp>
    </p:spTree>
    <p:extLst>
      <p:ext uri="{BB962C8B-B14F-4D97-AF65-F5344CB8AC3E}">
        <p14:creationId xmlns:p14="http://schemas.microsoft.com/office/powerpoint/2010/main" val="23088702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21</a:t>
            </a:fld>
            <a:endParaRPr lang="en-US" dirty="0"/>
          </a:p>
        </p:txBody>
      </p:sp>
    </p:spTree>
    <p:extLst>
      <p:ext uri="{BB962C8B-B14F-4D97-AF65-F5344CB8AC3E}">
        <p14:creationId xmlns:p14="http://schemas.microsoft.com/office/powerpoint/2010/main" val="2148489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4</a:t>
            </a:fld>
            <a:endParaRPr lang="en-US" dirty="0"/>
          </a:p>
        </p:txBody>
      </p:sp>
    </p:spTree>
    <p:extLst>
      <p:ext uri="{BB962C8B-B14F-4D97-AF65-F5344CB8AC3E}">
        <p14:creationId xmlns:p14="http://schemas.microsoft.com/office/powerpoint/2010/main" val="12309052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22</a:t>
            </a:fld>
            <a:endParaRPr lang="en-US" dirty="0"/>
          </a:p>
        </p:txBody>
      </p:sp>
    </p:spTree>
    <p:extLst>
      <p:ext uri="{BB962C8B-B14F-4D97-AF65-F5344CB8AC3E}">
        <p14:creationId xmlns:p14="http://schemas.microsoft.com/office/powerpoint/2010/main" val="29259249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23</a:t>
            </a:fld>
            <a:endParaRPr lang="en-US" dirty="0"/>
          </a:p>
        </p:txBody>
      </p:sp>
    </p:spTree>
    <p:extLst>
      <p:ext uri="{BB962C8B-B14F-4D97-AF65-F5344CB8AC3E}">
        <p14:creationId xmlns:p14="http://schemas.microsoft.com/office/powerpoint/2010/main" val="20580788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24</a:t>
            </a:fld>
            <a:endParaRPr lang="en-US" dirty="0"/>
          </a:p>
        </p:txBody>
      </p:sp>
    </p:spTree>
    <p:extLst>
      <p:ext uri="{BB962C8B-B14F-4D97-AF65-F5344CB8AC3E}">
        <p14:creationId xmlns:p14="http://schemas.microsoft.com/office/powerpoint/2010/main" val="5732615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25</a:t>
            </a:fld>
            <a:endParaRPr lang="en-US" dirty="0"/>
          </a:p>
        </p:txBody>
      </p:sp>
    </p:spTree>
    <p:extLst>
      <p:ext uri="{BB962C8B-B14F-4D97-AF65-F5344CB8AC3E}">
        <p14:creationId xmlns:p14="http://schemas.microsoft.com/office/powerpoint/2010/main" val="39498575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26</a:t>
            </a:fld>
            <a:endParaRPr lang="en-US" dirty="0"/>
          </a:p>
        </p:txBody>
      </p:sp>
    </p:spTree>
    <p:extLst>
      <p:ext uri="{BB962C8B-B14F-4D97-AF65-F5344CB8AC3E}">
        <p14:creationId xmlns:p14="http://schemas.microsoft.com/office/powerpoint/2010/main" val="4687095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27</a:t>
            </a:fld>
            <a:endParaRPr lang="en-US" dirty="0"/>
          </a:p>
        </p:txBody>
      </p:sp>
    </p:spTree>
    <p:extLst>
      <p:ext uri="{BB962C8B-B14F-4D97-AF65-F5344CB8AC3E}">
        <p14:creationId xmlns:p14="http://schemas.microsoft.com/office/powerpoint/2010/main" val="1501036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28</a:t>
            </a:fld>
            <a:endParaRPr lang="en-US" dirty="0"/>
          </a:p>
        </p:txBody>
      </p:sp>
    </p:spTree>
    <p:extLst>
      <p:ext uri="{BB962C8B-B14F-4D97-AF65-F5344CB8AC3E}">
        <p14:creationId xmlns:p14="http://schemas.microsoft.com/office/powerpoint/2010/main" val="6853317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29</a:t>
            </a:fld>
            <a:endParaRPr lang="en-US" dirty="0"/>
          </a:p>
        </p:txBody>
      </p:sp>
    </p:spTree>
    <p:extLst>
      <p:ext uri="{BB962C8B-B14F-4D97-AF65-F5344CB8AC3E}">
        <p14:creationId xmlns:p14="http://schemas.microsoft.com/office/powerpoint/2010/main" val="1797371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5</a:t>
            </a:fld>
            <a:endParaRPr lang="en-US" dirty="0"/>
          </a:p>
        </p:txBody>
      </p:sp>
    </p:spTree>
    <p:extLst>
      <p:ext uri="{BB962C8B-B14F-4D97-AF65-F5344CB8AC3E}">
        <p14:creationId xmlns:p14="http://schemas.microsoft.com/office/powerpoint/2010/main" val="1966164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6</a:t>
            </a:fld>
            <a:endParaRPr lang="en-US" dirty="0"/>
          </a:p>
        </p:txBody>
      </p:sp>
    </p:spTree>
    <p:extLst>
      <p:ext uri="{BB962C8B-B14F-4D97-AF65-F5344CB8AC3E}">
        <p14:creationId xmlns:p14="http://schemas.microsoft.com/office/powerpoint/2010/main" val="129096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7</a:t>
            </a:fld>
            <a:endParaRPr lang="en-US" dirty="0"/>
          </a:p>
        </p:txBody>
      </p:sp>
    </p:spTree>
    <p:extLst>
      <p:ext uri="{BB962C8B-B14F-4D97-AF65-F5344CB8AC3E}">
        <p14:creationId xmlns:p14="http://schemas.microsoft.com/office/powerpoint/2010/main" val="4054897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8</a:t>
            </a:fld>
            <a:endParaRPr lang="en-US" dirty="0"/>
          </a:p>
        </p:txBody>
      </p:sp>
    </p:spTree>
    <p:extLst>
      <p:ext uri="{BB962C8B-B14F-4D97-AF65-F5344CB8AC3E}">
        <p14:creationId xmlns:p14="http://schemas.microsoft.com/office/powerpoint/2010/main" val="303387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9</a:t>
            </a:fld>
            <a:endParaRPr lang="en-US" dirty="0"/>
          </a:p>
        </p:txBody>
      </p:sp>
    </p:spTree>
    <p:extLst>
      <p:ext uri="{BB962C8B-B14F-4D97-AF65-F5344CB8AC3E}">
        <p14:creationId xmlns:p14="http://schemas.microsoft.com/office/powerpoint/2010/main" val="3359061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10</a:t>
            </a:fld>
            <a:endParaRPr lang="en-US" dirty="0"/>
          </a:p>
        </p:txBody>
      </p:sp>
    </p:spTree>
    <p:extLst>
      <p:ext uri="{BB962C8B-B14F-4D97-AF65-F5344CB8AC3E}">
        <p14:creationId xmlns:p14="http://schemas.microsoft.com/office/powerpoint/2010/main" val="94364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11</a:t>
            </a:fld>
            <a:endParaRPr lang="en-US" dirty="0"/>
          </a:p>
        </p:txBody>
      </p:sp>
    </p:spTree>
    <p:extLst>
      <p:ext uri="{BB962C8B-B14F-4D97-AF65-F5344CB8AC3E}">
        <p14:creationId xmlns:p14="http://schemas.microsoft.com/office/powerpoint/2010/main" val="3296454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Rectangle 6"/>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
        <p:nvSpPr>
          <p:cNvPr id="4" name="Rectangle 9"/>
          <p:cNvSpPr/>
          <p:nvPr/>
        </p:nvSpPr>
        <p:spPr>
          <a:xfrm>
            <a:off x="0" y="2133600"/>
            <a:ext cx="742950" cy="1447800"/>
          </a:xfrm>
          <a:prstGeom prst="rect">
            <a:avLst/>
          </a:prstGeom>
          <a:solidFill>
            <a:srgbClr val="D980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5" name="Rectangle 11"/>
          <p:cNvSpPr/>
          <p:nvPr/>
        </p:nvSpPr>
        <p:spPr>
          <a:xfrm>
            <a:off x="9163050" y="2133600"/>
            <a:ext cx="742950" cy="1447800"/>
          </a:xfrm>
          <a:prstGeom prst="rect">
            <a:avLst/>
          </a:prstGeom>
          <a:solidFill>
            <a:srgbClr val="D980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 name="Title 1"/>
          <p:cNvSpPr>
            <a:spLocks noGrp="1"/>
          </p:cNvSpPr>
          <p:nvPr>
            <p:ph type="ctrTitle"/>
          </p:nvPr>
        </p:nvSpPr>
        <p:spPr>
          <a:xfrm>
            <a:off x="742950" y="2130426"/>
            <a:ext cx="8420100" cy="1470025"/>
          </a:xfrm>
          <a:prstGeom prst="rect">
            <a:avLst/>
          </a:prstGeom>
        </p:spPr>
        <p:txBody>
          <a:bodyPr/>
          <a:lstStyle>
            <a:lvl1pPr algn="ctr">
              <a:defRPr>
                <a:solidFill>
                  <a:srgbClr val="43A79C"/>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rgbClr val="313B4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6" name="Slide Number Placeholder 5"/>
          <p:cNvSpPr>
            <a:spLocks noGrp="1"/>
          </p:cNvSpPr>
          <p:nvPr>
            <p:ph type="sldNum" sz="quarter" idx="10"/>
          </p:nvPr>
        </p:nvSpPr>
        <p:spPr>
          <a:xfrm>
            <a:off x="4974456" y="6356350"/>
            <a:ext cx="482600" cy="365125"/>
          </a:xfrm>
          <a:prstGeom prst="rect">
            <a:avLst/>
          </a:prstGeom>
        </p:spPr>
        <p:txBody>
          <a:bodyPr/>
          <a:lstStyle>
            <a:lvl1pPr algn="ctr">
              <a:defRPr/>
            </a:lvl1pPr>
          </a:lstStyle>
          <a:p>
            <a:pPr>
              <a:defRPr/>
            </a:pPr>
            <a:fld id="{7B8EA862-7DD5-4A06-BDE1-DB7EC5FAA60C}" type="slidenum">
              <a:rPr lang="ar-SA" smtClean="0"/>
              <a:pPr>
                <a:defRPr/>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94E2D931-4EC8-4CD2-97D6-9D3F541B751A}" type="slidenum">
              <a:rPr lang="ar-SA"/>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a:prstGeom prst="rect">
            <a:avLst/>
          </a:prstGeo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9FE1D026-1D84-4E55-B04D-2B54F501D563}" type="slidenum">
              <a:rPr lang="ar-SA"/>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sp>
        <p:nvSpPr>
          <p:cNvPr id="4" name="Rectangle 9"/>
          <p:cNvSpPr/>
          <p:nvPr/>
        </p:nvSpPr>
        <p:spPr>
          <a:xfrm>
            <a:off x="9424988" y="280988"/>
            <a:ext cx="304800" cy="562709"/>
          </a:xfrm>
          <a:prstGeom prst="rect">
            <a:avLst/>
          </a:prstGeom>
          <a:solidFill>
            <a:srgbClr val="D980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cxnSp>
        <p:nvCxnSpPr>
          <p:cNvPr id="5" name="Straight Connector 11"/>
          <p:cNvCxnSpPr/>
          <p:nvPr/>
        </p:nvCxnSpPr>
        <p:spPr>
          <a:xfrm>
            <a:off x="415925" y="836712"/>
            <a:ext cx="9296400" cy="6985"/>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12"/>
          <p:cNvSpPr/>
          <p:nvPr/>
        </p:nvSpPr>
        <p:spPr>
          <a:xfrm>
            <a:off x="9424988" y="0"/>
            <a:ext cx="304800" cy="301625"/>
          </a:xfrm>
          <a:prstGeom prst="rect">
            <a:avLst/>
          </a:prstGeom>
          <a:solidFill>
            <a:srgbClr val="8E633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3" name="Content Placeholder 2"/>
          <p:cNvSpPr>
            <a:spLocks noGrp="1"/>
          </p:cNvSpPr>
          <p:nvPr>
            <p:ph idx="1"/>
          </p:nvPr>
        </p:nvSpPr>
        <p:spPr/>
        <p:txBody>
          <a:bodyPr/>
          <a:lstStyle>
            <a:lvl1pPr algn="r">
              <a:buFont typeface="Arial" pitchFamily="34" charset="0"/>
              <a:buNone/>
              <a:defRPr>
                <a:solidFill>
                  <a:srgbClr val="313B4A"/>
                </a:solidFill>
              </a:defRPr>
            </a:lvl1pPr>
            <a:lvl2pPr algn="r">
              <a:buFont typeface="Arial" pitchFamily="34" charset="0"/>
              <a:buNone/>
              <a:defRPr>
                <a:solidFill>
                  <a:srgbClr val="313B4A"/>
                </a:solidFill>
              </a:defRPr>
            </a:lvl2pPr>
            <a:lvl3pPr algn="r">
              <a:buFont typeface="Arial" pitchFamily="34" charset="0"/>
              <a:buNone/>
              <a:defRPr>
                <a:solidFill>
                  <a:srgbClr val="313B4A"/>
                </a:solidFill>
              </a:defRPr>
            </a:lvl3pPr>
            <a:lvl4pPr algn="r">
              <a:buFont typeface="Arial" pitchFamily="34" charset="0"/>
              <a:buNone/>
              <a:defRPr>
                <a:solidFill>
                  <a:srgbClr val="313B4A"/>
                </a:solidFill>
              </a:defRPr>
            </a:lvl4pPr>
            <a:lvl5pPr algn="r">
              <a:buFont typeface="Arial" pitchFamily="34" charset="0"/>
              <a:buNone/>
              <a:defRPr>
                <a:solidFill>
                  <a:srgbClr val="313B4A"/>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dirty="0" smtClean="0"/>
          </a:p>
        </p:txBody>
      </p:sp>
      <p:sp>
        <p:nvSpPr>
          <p:cNvPr id="8" name="Rectangle 7"/>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
        <p:nvSpPr>
          <p:cNvPr id="9" name="Slide Number Placeholder 5"/>
          <p:cNvSpPr>
            <a:spLocks noGrp="1"/>
          </p:cNvSpPr>
          <p:nvPr>
            <p:ph type="sldNum" sz="quarter" idx="10"/>
          </p:nvPr>
        </p:nvSpPr>
        <p:spPr>
          <a:xfrm>
            <a:off x="4974456" y="6356350"/>
            <a:ext cx="482600" cy="365125"/>
          </a:xfrm>
          <a:prstGeom prst="rect">
            <a:avLst/>
          </a:prstGeom>
        </p:spPr>
        <p:txBody>
          <a:bodyPr/>
          <a:lstStyle>
            <a:lvl1pPr algn="ctr">
              <a:defRPr/>
            </a:lvl1pPr>
          </a:lstStyle>
          <a:p>
            <a:pPr>
              <a:defRPr/>
            </a:pPr>
            <a:fld id="{7B8EA862-7DD5-4A06-BDE1-DB7EC5FAA60C}" type="slidenum">
              <a:rPr lang="ar-SA" smtClean="0"/>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a:prstGeom prst="rect">
            <a:avLst/>
          </a:prstGeom>
        </p:spPr>
        <p:txBody>
          <a:bodyPr anchor="t"/>
          <a:lstStyle>
            <a:lvl1pPr algn="l">
              <a:defRPr sz="4000" b="1" cap="all">
                <a:solidFill>
                  <a:srgbClr val="313B4A"/>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5" name="Rectangle 4"/>
          <p:cNvSpPr/>
          <p:nvPr userDrawn="1"/>
        </p:nvSpPr>
        <p:spPr>
          <a:xfrm>
            <a:off x="4876800" y="6367462"/>
            <a:ext cx="681597" cy="338554"/>
          </a:xfrm>
          <a:prstGeom prst="rect">
            <a:avLst/>
          </a:prstGeom>
        </p:spPr>
        <p:txBody>
          <a:bodyPr wrap="none">
            <a:spAutoFit/>
          </a:bodyPr>
          <a:lstStyle/>
          <a:p>
            <a:pPr algn="ctr"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
        <p:nvSpPr>
          <p:cNvPr id="6" name="Slide Number Placeholder 5"/>
          <p:cNvSpPr>
            <a:spLocks noGrp="1"/>
          </p:cNvSpPr>
          <p:nvPr>
            <p:ph type="sldNum" sz="quarter" idx="10"/>
          </p:nvPr>
        </p:nvSpPr>
        <p:spPr>
          <a:xfrm>
            <a:off x="4974456" y="6356350"/>
            <a:ext cx="482600" cy="365125"/>
          </a:xfrm>
          <a:prstGeom prst="rect">
            <a:avLst/>
          </a:prstGeom>
        </p:spPr>
        <p:txBody>
          <a:bodyPr/>
          <a:lstStyle>
            <a:lvl1pPr algn="ctr">
              <a:defRPr/>
            </a:lvl1pPr>
          </a:lstStyle>
          <a:p>
            <a:pPr>
              <a:defRPr/>
            </a:pPr>
            <a:fld id="{7B8EA862-7DD5-4A06-BDE1-DB7EC5FAA60C}" type="slidenum">
              <a:rPr lang="ar-SA" smtClean="0"/>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محتويين">
    <p:spTree>
      <p:nvGrpSpPr>
        <p:cNvPr id="1" name=""/>
        <p:cNvGrpSpPr/>
        <p:nvPr/>
      </p:nvGrpSpPr>
      <p:grpSpPr>
        <a:xfrm>
          <a:off x="0" y="0"/>
          <a:ext cx="0" cy="0"/>
          <a:chOff x="0" y="0"/>
          <a:chExt cx="0" cy="0"/>
        </a:xfrm>
      </p:grpSpPr>
      <p:sp>
        <p:nvSpPr>
          <p:cNvPr id="7" name="Rectangle 12"/>
          <p:cNvSpPr/>
          <p:nvPr/>
        </p:nvSpPr>
        <p:spPr>
          <a:xfrm>
            <a:off x="9424988" y="0"/>
            <a:ext cx="304800" cy="301625"/>
          </a:xfrm>
          <a:prstGeom prst="rect">
            <a:avLst/>
          </a:prstGeom>
          <a:solidFill>
            <a:srgbClr val="8E633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 name="Title 1"/>
          <p:cNvSpPr>
            <a:spLocks noGrp="1"/>
          </p:cNvSpPr>
          <p:nvPr>
            <p:ph type="title"/>
          </p:nvPr>
        </p:nvSpPr>
        <p:spPr>
          <a:xfrm>
            <a:off x="495300" y="274638"/>
            <a:ext cx="8915400" cy="1143000"/>
          </a:xfrm>
          <a:prstGeom prst="rect">
            <a:avLst/>
          </a:prstGeom>
        </p:spPr>
        <p:txBody>
          <a:bodyPr/>
          <a:lstStyle>
            <a:lvl1pPr algn="r">
              <a:defRPr>
                <a:solidFill>
                  <a:srgbClr val="43A79C"/>
                </a:solidFill>
              </a:defRPr>
            </a:lvl1pPr>
          </a:lstStyle>
          <a:p>
            <a:r>
              <a:rPr lang="ar-SA" smtClean="0"/>
              <a:t>انقر لتحرير نمط العنوان الرئيسي</a:t>
            </a:r>
            <a:endParaRPr lang="en-US" dirty="0"/>
          </a:p>
        </p:txBody>
      </p:sp>
      <p:sp>
        <p:nvSpPr>
          <p:cNvPr id="11" name="Content Placeholder 2"/>
          <p:cNvSpPr>
            <a:spLocks noGrp="1"/>
          </p:cNvSpPr>
          <p:nvPr>
            <p:ph sz="half" idx="13"/>
          </p:nvPr>
        </p:nvSpPr>
        <p:spPr>
          <a:xfrm>
            <a:off x="5025242" y="1600201"/>
            <a:ext cx="4389120" cy="4525963"/>
          </a:xfrm>
        </p:spPr>
        <p:txBody>
          <a:bodyPr/>
          <a:lstStyle>
            <a:lvl1pPr marL="171450" marR="0" indent="-285750" algn="r" defTabSz="914400" rtl="1" eaLnBrk="1" fontAlgn="auto" latinLnBrk="0" hangingPunct="1">
              <a:lnSpc>
                <a:spcPct val="100000"/>
              </a:lnSpc>
              <a:spcBef>
                <a:spcPct val="20000"/>
              </a:spcBef>
              <a:spcAft>
                <a:spcPts val="0"/>
              </a:spcAft>
              <a:buClrTx/>
              <a:buSzTx/>
              <a:buFont typeface="Arial" pitchFamily="34" charset="0"/>
              <a:buNone/>
              <a:tabLst/>
              <a:defRPr sz="2800">
                <a:solidFill>
                  <a:srgbClr val="313B4A"/>
                </a:solidFill>
              </a:defRPr>
            </a:lvl1pPr>
            <a:lvl2pPr marL="742950" marR="0" indent="-285750" algn="r" defTabSz="914400" rtl="0" eaLnBrk="1" fontAlgn="auto" latinLnBrk="0" hangingPunct="1">
              <a:lnSpc>
                <a:spcPct val="100000"/>
              </a:lnSpc>
              <a:spcBef>
                <a:spcPct val="20000"/>
              </a:spcBef>
              <a:spcAft>
                <a:spcPts val="0"/>
              </a:spcAft>
              <a:buClrTx/>
              <a:buSzTx/>
              <a:buFont typeface="Arial" pitchFamily="34" charset="0"/>
              <a:buNone/>
              <a:tabLst/>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تحرير أنماط النص الرئيسي</a:t>
            </a:r>
          </a:p>
        </p:txBody>
      </p:sp>
      <p:sp>
        <p:nvSpPr>
          <p:cNvPr id="12" name="Content Placeholder 2"/>
          <p:cNvSpPr>
            <a:spLocks noGrp="1"/>
          </p:cNvSpPr>
          <p:nvPr>
            <p:ph sz="half" idx="1"/>
          </p:nvPr>
        </p:nvSpPr>
        <p:spPr>
          <a:xfrm>
            <a:off x="457200" y="1600201"/>
            <a:ext cx="4389120" cy="4525963"/>
          </a:xfrm>
        </p:spPr>
        <p:txBody>
          <a:bodyPr/>
          <a:lstStyle>
            <a:lvl1pPr marL="171450" marR="0" indent="-285750" algn="r" defTabSz="914400" rtl="1" eaLnBrk="1" fontAlgn="auto" latinLnBrk="0" hangingPunct="1">
              <a:lnSpc>
                <a:spcPct val="100000"/>
              </a:lnSpc>
              <a:spcBef>
                <a:spcPct val="20000"/>
              </a:spcBef>
              <a:spcAft>
                <a:spcPts val="0"/>
              </a:spcAft>
              <a:buClrTx/>
              <a:buSzTx/>
              <a:buFont typeface="Arial" pitchFamily="34" charset="0"/>
              <a:buNone/>
              <a:tabLst/>
              <a:defRPr sz="2800"/>
            </a:lvl1pPr>
            <a:lvl2pPr marL="742950" marR="0" indent="-285750" algn="r" defTabSz="914400" rtl="0" eaLnBrk="1" fontAlgn="auto" latinLnBrk="0" hangingPunct="1">
              <a:lnSpc>
                <a:spcPct val="100000"/>
              </a:lnSpc>
              <a:spcBef>
                <a:spcPct val="20000"/>
              </a:spcBef>
              <a:spcAft>
                <a:spcPts val="0"/>
              </a:spcAft>
              <a:buClrTx/>
              <a:buSzTx/>
              <a:buFont typeface="Arial" pitchFamily="34" charset="0"/>
              <a:buNone/>
              <a:tabLst/>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تحرير أنماط النص الرئيسي</a:t>
            </a:r>
          </a:p>
        </p:txBody>
      </p:sp>
      <p:sp>
        <p:nvSpPr>
          <p:cNvPr id="9" name="Rectangle 8"/>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
        <p:nvSpPr>
          <p:cNvPr id="10" name="Slide Number Placeholder 5"/>
          <p:cNvSpPr>
            <a:spLocks noGrp="1"/>
          </p:cNvSpPr>
          <p:nvPr>
            <p:ph type="sldNum" sz="quarter" idx="10"/>
          </p:nvPr>
        </p:nvSpPr>
        <p:spPr>
          <a:xfrm>
            <a:off x="4974456" y="6356350"/>
            <a:ext cx="482600" cy="365125"/>
          </a:xfrm>
          <a:prstGeom prst="rect">
            <a:avLst/>
          </a:prstGeom>
        </p:spPr>
        <p:txBody>
          <a:bodyPr/>
          <a:lstStyle>
            <a:lvl1pPr algn="ctr">
              <a:defRPr/>
            </a:lvl1pPr>
          </a:lstStyle>
          <a:p>
            <a:pPr>
              <a:defRPr/>
            </a:pPr>
            <a:fld id="{7B8EA862-7DD5-4A06-BDE1-DB7EC5FAA60C}" type="slidenum">
              <a:rPr lang="ar-SA" smtClean="0"/>
              <a:pPr>
                <a:defRPr/>
              </a:pPr>
              <a:t>‹#›</a:t>
            </a:fld>
            <a:endParaRPr lang="en-US" dirty="0"/>
          </a:p>
        </p:txBody>
      </p:sp>
      <p:sp>
        <p:nvSpPr>
          <p:cNvPr id="13" name="Rectangle 9"/>
          <p:cNvSpPr/>
          <p:nvPr userDrawn="1"/>
        </p:nvSpPr>
        <p:spPr>
          <a:xfrm>
            <a:off x="9424988" y="280988"/>
            <a:ext cx="304800" cy="562709"/>
          </a:xfrm>
          <a:prstGeom prst="rect">
            <a:avLst/>
          </a:prstGeom>
          <a:solidFill>
            <a:srgbClr val="D980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cxnSp>
        <p:nvCxnSpPr>
          <p:cNvPr id="14" name="Straight Connector 11"/>
          <p:cNvCxnSpPr/>
          <p:nvPr userDrawn="1"/>
        </p:nvCxnSpPr>
        <p:spPr>
          <a:xfrm>
            <a:off x="415925" y="836712"/>
            <a:ext cx="9296400" cy="698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8" name="Rectangle 7"/>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
        <p:nvSpPr>
          <p:cNvPr id="9" name="Slide Number Placeholder 5"/>
          <p:cNvSpPr>
            <a:spLocks noGrp="1"/>
          </p:cNvSpPr>
          <p:nvPr>
            <p:ph type="sldNum" sz="quarter" idx="10"/>
          </p:nvPr>
        </p:nvSpPr>
        <p:spPr>
          <a:xfrm>
            <a:off x="4927600" y="6356350"/>
            <a:ext cx="482600" cy="365125"/>
          </a:xfrm>
          <a:prstGeom prst="rect">
            <a:avLst/>
          </a:prstGeom>
        </p:spPr>
        <p:txBody>
          <a:bodyPr/>
          <a:lstStyle>
            <a:lvl1pPr>
              <a:defRPr/>
            </a:lvl1pPr>
          </a:lstStyle>
          <a:p>
            <a:pPr>
              <a:defRPr/>
            </a:pPr>
            <a:fld id="{7B8EA862-7DD5-4A06-BDE1-DB7EC5FAA60C}" type="slidenum">
              <a:rPr lang="ar-SA"/>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ar-SA" smtClean="0"/>
              <a:t>انقر لتحرير نمط العنوان الرئيسي</a:t>
            </a:r>
            <a:endParaRPr lang="en-US"/>
          </a:p>
        </p:txBody>
      </p:sp>
      <p:sp>
        <p:nvSpPr>
          <p:cNvPr id="4" name="Rectangle 3"/>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
        <p:nvSpPr>
          <p:cNvPr id="5" name="Slide Number Placeholder 5"/>
          <p:cNvSpPr>
            <a:spLocks noGrp="1"/>
          </p:cNvSpPr>
          <p:nvPr>
            <p:ph type="sldNum" sz="quarter" idx="10"/>
          </p:nvPr>
        </p:nvSpPr>
        <p:spPr>
          <a:xfrm>
            <a:off x="4974456" y="6356350"/>
            <a:ext cx="482600" cy="365125"/>
          </a:xfrm>
          <a:prstGeom prst="rect">
            <a:avLst/>
          </a:prstGeom>
        </p:spPr>
        <p:txBody>
          <a:bodyPr/>
          <a:lstStyle>
            <a:lvl1pPr algn="ctr">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3" name="Rectangle 2"/>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
        <p:nvSpPr>
          <p:cNvPr id="4" name="Slide Number Placeholder 5"/>
          <p:cNvSpPr>
            <a:spLocks noGrp="1"/>
          </p:cNvSpPr>
          <p:nvPr>
            <p:ph type="sldNum" sz="quarter" idx="10"/>
          </p:nvPr>
        </p:nvSpPr>
        <p:spPr>
          <a:xfrm>
            <a:off x="4974456" y="6356350"/>
            <a:ext cx="482600" cy="365125"/>
          </a:xfrm>
          <a:prstGeom prst="rect">
            <a:avLst/>
          </a:prstGeom>
        </p:spPr>
        <p:txBody>
          <a:bodyPr/>
          <a:lstStyle>
            <a:lvl1pPr algn="ctr">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a:prstGeom prst="rect">
            <a:avLst/>
          </a:prstGeom>
        </p:spPr>
        <p:txBody>
          <a:bodyPr anchor="b"/>
          <a:lstStyle>
            <a:lvl1pPr algn="l">
              <a:defRPr sz="2000" b="1"/>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1CD0D710-FEE9-4DD8-AEED-EBF044EACABA}" type="slidenum">
              <a:rPr lang="ar-SA"/>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a:prstGeom prst="rect">
            <a:avLst/>
          </a:prstGeom>
        </p:spPr>
        <p:txBody>
          <a:bodyPr anchor="b"/>
          <a:lstStyle>
            <a:lvl1pPr algn="l">
              <a:defRPr sz="2000" b="1"/>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noProof="0" smtClean="0"/>
              <a:t>انقر فوق الأيقونة لإضافة صورة</a:t>
            </a:r>
            <a:endParaRPr lang="en-US" noProof="0" dirty="0" smtClean="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3CD681FE-95EB-43BB-90BC-9DFA564FD6CC}" type="slidenum">
              <a:rPr lang="ar-SA"/>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30" name="Text Placeholder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EG" dirty="0" smtClean="0"/>
              <a:t>المحتوى المستوى الأول</a:t>
            </a:r>
            <a:endParaRPr lang="en-US" dirty="0" smtClean="0"/>
          </a:p>
          <a:p>
            <a:pPr lvl="1"/>
            <a:r>
              <a:rPr lang="ar-EG" dirty="0" smtClean="0"/>
              <a:t>المحتوى المستوى الثاني</a:t>
            </a:r>
            <a:endParaRPr lang="en-US" dirty="0" smtClean="0"/>
          </a:p>
          <a:p>
            <a:pPr lvl="2"/>
            <a:r>
              <a:rPr lang="ar-EG" dirty="0" smtClean="0"/>
              <a:t>المحتوى المستوى الثالث</a:t>
            </a:r>
            <a:endParaRPr lang="en-US" dirty="0" smtClean="0"/>
          </a:p>
          <a:p>
            <a:pPr lvl="3"/>
            <a:r>
              <a:rPr lang="ar-EG" dirty="0" smtClean="0"/>
              <a:t>المحتوى المستوى الرابع</a:t>
            </a:r>
            <a:endParaRPr lang="en-US" dirty="0" smtClean="0"/>
          </a:p>
          <a:p>
            <a:pPr lvl="4"/>
            <a:r>
              <a:rPr lang="ar-EG" dirty="0" smtClean="0"/>
              <a:t>المحتوى المستوى الخامس</a:t>
            </a:r>
            <a:endParaRPr lang="en-US" dirty="0" smtClean="0"/>
          </a:p>
        </p:txBody>
      </p:sp>
      <p:sp>
        <p:nvSpPr>
          <p:cNvPr id="10" name="Rectangle 9"/>
          <p:cNvSpPr/>
          <p:nvPr userDrawn="1"/>
        </p:nvSpPr>
        <p:spPr>
          <a:xfrm>
            <a:off x="0" y="6324600"/>
            <a:ext cx="9906000" cy="533400"/>
          </a:xfrm>
          <a:prstGeom prst="rect">
            <a:avLst/>
          </a:prstGeom>
          <a:solidFill>
            <a:srgbClr val="D9806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dirty="0"/>
          </a:p>
        </p:txBody>
      </p:sp>
      <p:sp>
        <p:nvSpPr>
          <p:cNvPr id="15" name="Slide Number Placeholder 5"/>
          <p:cNvSpPr>
            <a:spLocks noGrp="1"/>
          </p:cNvSpPr>
          <p:nvPr>
            <p:ph type="sldNum" sz="quarter" idx="4"/>
          </p:nvPr>
        </p:nvSpPr>
        <p:spPr>
          <a:xfrm>
            <a:off x="4914900" y="6376988"/>
            <a:ext cx="571500" cy="365125"/>
          </a:xfrm>
          <a:prstGeom prst="rect">
            <a:avLst/>
          </a:prstGeom>
        </p:spPr>
        <p:txBody>
          <a:bodyPr vert="horz" wrap="square" lIns="91440" tIns="45720" rIns="91440" bIns="45720" numCol="1" anchor="ctr" anchorCtr="0" compatLnSpc="1">
            <a:prstTxWarp prst="textNoShape">
              <a:avLst/>
            </a:prstTxWarp>
          </a:bodyPr>
          <a:lstStyle>
            <a:lvl1pPr rtl="0">
              <a:defRPr sz="1200">
                <a:solidFill>
                  <a:schemeClr val="bg1"/>
                </a:solidFill>
                <a:latin typeface="Calibri" pitchFamily="34" charset="0"/>
                <a:cs typeface="Arial" charset="0"/>
              </a:defRPr>
            </a:lvl1pPr>
          </a:lstStyle>
          <a:p>
            <a:pPr>
              <a:defRPr/>
            </a:pPr>
            <a:endParaRPr lang="en-US" dirty="0"/>
          </a:p>
        </p:txBody>
      </p:sp>
      <p:pic>
        <p:nvPicPr>
          <p:cNvPr id="18" name="Picture 1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35304" y="5964270"/>
            <a:ext cx="838200" cy="712470"/>
          </a:xfrm>
          <a:prstGeom prst="rect">
            <a:avLst/>
          </a:prstGeom>
        </p:spPr>
      </p:pic>
      <p:sp>
        <p:nvSpPr>
          <p:cNvPr id="19" name="Rectangle 18"/>
          <p:cNvSpPr/>
          <p:nvPr userDrawn="1"/>
        </p:nvSpPr>
        <p:spPr>
          <a:xfrm>
            <a:off x="914400" y="6581001"/>
            <a:ext cx="3116046" cy="276999"/>
          </a:xfrm>
          <a:prstGeom prst="rect">
            <a:avLst/>
          </a:prstGeom>
        </p:spPr>
        <p:txBody>
          <a:bodyPr wrap="none">
            <a:spAutoFit/>
          </a:bodyPr>
          <a:lstStyle/>
          <a:p>
            <a:pPr algn="l" rtl="0" fontAlgn="auto">
              <a:spcBef>
                <a:spcPts val="0"/>
              </a:spcBef>
              <a:spcAft>
                <a:spcPts val="0"/>
              </a:spcAft>
              <a:defRPr/>
            </a:pPr>
            <a:r>
              <a:rPr lang="en-US" sz="1200" dirty="0" smtClean="0">
                <a:solidFill>
                  <a:schemeClr val="bg1"/>
                </a:solidFill>
                <a:latin typeface="+mn-lt"/>
                <a:cs typeface="+mn-cs"/>
              </a:rPr>
              <a:t>Deanship of E-Learning and Distance Education</a:t>
            </a:r>
            <a:endParaRPr lang="en-US" sz="1200" dirty="0">
              <a:solidFill>
                <a:schemeClr val="bg1"/>
              </a:solidFill>
              <a:latin typeface="+mn-lt"/>
              <a:cs typeface="+mn-cs"/>
            </a:endParaRPr>
          </a:p>
        </p:txBody>
      </p:sp>
      <p:sp>
        <p:nvSpPr>
          <p:cNvPr id="20" name="Rectangle 19"/>
          <p:cNvSpPr/>
          <p:nvPr userDrawn="1"/>
        </p:nvSpPr>
        <p:spPr>
          <a:xfrm>
            <a:off x="1183042" y="6290846"/>
            <a:ext cx="2795958" cy="338554"/>
          </a:xfrm>
          <a:prstGeom prst="rect">
            <a:avLst/>
          </a:prstGeom>
        </p:spPr>
        <p:txBody>
          <a:bodyPr wrap="none">
            <a:spAutoFit/>
          </a:bodyPr>
          <a:lstStyle/>
          <a:p>
            <a:pPr algn="l" rtl="0" fontAlgn="auto">
              <a:spcBef>
                <a:spcPts val="0"/>
              </a:spcBef>
              <a:spcAft>
                <a:spcPts val="0"/>
              </a:spcAft>
              <a:defRPr/>
            </a:pPr>
            <a:r>
              <a:rPr lang="ar-SA" sz="1600" b="1" dirty="0" smtClean="0">
                <a:solidFill>
                  <a:schemeClr val="bg1"/>
                </a:solidFill>
                <a:latin typeface="+mn-lt"/>
                <a:cs typeface="+mn-cs"/>
              </a:rPr>
              <a:t>عمادة التعلم</a:t>
            </a:r>
            <a:r>
              <a:rPr lang="ar-SA" sz="1600" b="1" baseline="0" dirty="0" smtClean="0">
                <a:solidFill>
                  <a:schemeClr val="bg1"/>
                </a:solidFill>
                <a:latin typeface="+mn-lt"/>
                <a:cs typeface="+mn-cs"/>
              </a:rPr>
              <a:t> الإلكتروني والتعليم عن بعد</a:t>
            </a:r>
            <a:endParaRPr lang="en-US" sz="1600" b="1" dirty="0">
              <a:solidFill>
                <a:schemeClr val="bg1"/>
              </a:solidFill>
              <a:latin typeface="+mn-lt"/>
              <a:cs typeface="+mn-cs"/>
            </a:endParaRPr>
          </a:p>
        </p:txBody>
      </p:sp>
      <p:sp>
        <p:nvSpPr>
          <p:cNvPr id="12" name="Rectangle 11"/>
          <p:cNvSpPr/>
          <p:nvPr userDrawn="1"/>
        </p:nvSpPr>
        <p:spPr>
          <a:xfrm>
            <a:off x="5760062" y="6365557"/>
            <a:ext cx="2217274" cy="430887"/>
          </a:xfrm>
          <a:prstGeom prst="rect">
            <a:avLst/>
          </a:prstGeom>
        </p:spPr>
        <p:txBody>
          <a:bodyPr wrap="none">
            <a:spAutoFit/>
          </a:bodyPr>
          <a:lstStyle/>
          <a:p>
            <a:pPr algn="ctr" rtl="0" fontAlgn="auto">
              <a:spcBef>
                <a:spcPts val="0"/>
              </a:spcBef>
              <a:spcAft>
                <a:spcPts val="0"/>
              </a:spcAft>
              <a:defRPr/>
            </a:pPr>
            <a:r>
              <a:rPr lang="ar-SA" sz="1100" b="0" i="0" kern="1200" dirty="0" smtClean="0">
                <a:solidFill>
                  <a:schemeClr val="bg1"/>
                </a:solidFill>
                <a:effectLst/>
                <a:latin typeface="Arial" pitchFamily="34" charset="0"/>
                <a:ea typeface="+mn-ea"/>
                <a:cs typeface="Arial" pitchFamily="34" charset="0"/>
              </a:rPr>
              <a:t>جميع الحقوق محفوظة لجامعة الملك فيصل ©</a:t>
            </a:r>
          </a:p>
          <a:p>
            <a:pPr algn="ctr" rtl="0" fontAlgn="auto">
              <a:spcBef>
                <a:spcPts val="0"/>
              </a:spcBef>
              <a:spcAft>
                <a:spcPts val="0"/>
              </a:spcAft>
              <a:defRPr/>
            </a:pPr>
            <a:r>
              <a:rPr lang="en-US" sz="1100" b="0" i="0" kern="1200" dirty="0" smtClean="0">
                <a:solidFill>
                  <a:schemeClr val="bg1"/>
                </a:solidFill>
                <a:effectLst/>
                <a:latin typeface="Arial" pitchFamily="34" charset="0"/>
                <a:ea typeface="+mn-ea"/>
                <a:cs typeface="Arial" pitchFamily="34" charset="0"/>
              </a:rPr>
              <a:t>All Rights Reserved for KFU ©</a:t>
            </a:r>
            <a:endParaRPr lang="en-US" sz="1100" b="0" dirty="0">
              <a:solidFill>
                <a:schemeClr val="bg1"/>
              </a:solidFill>
              <a:latin typeface="+mn-lt"/>
              <a:cs typeface="+mn-cs"/>
            </a:endParaRPr>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64" r:id="rId3"/>
    <p:sldLayoutId id="2147483774" r:id="rId4"/>
    <p:sldLayoutId id="2147483765" r:id="rId5"/>
    <p:sldLayoutId id="2147483766" r:id="rId6"/>
    <p:sldLayoutId id="2147483767" r:id="rId7"/>
    <p:sldLayoutId id="2147483768" r:id="rId8"/>
    <p:sldLayoutId id="2147483769" r:id="rId9"/>
    <p:sldLayoutId id="2147483770" r:id="rId10"/>
    <p:sldLayoutId id="2147483771" r:id="rId11"/>
  </p:sldLayoutIdLst>
  <p:timing>
    <p:tnLst>
      <p:par>
        <p:cTn id="1" dur="indefinite" restart="never" nodeType="tmRoot"/>
      </p:par>
    </p:tnLst>
  </p:timing>
  <p:hf hdr="0" ftr="0" dt="0"/>
  <p:txStyles>
    <p:titleStyle>
      <a:lvl1pPr algn="r" rtl="1" eaLnBrk="1" fontAlgn="base" hangingPunct="1">
        <a:spcBef>
          <a:spcPct val="0"/>
        </a:spcBef>
        <a:spcAft>
          <a:spcPct val="0"/>
        </a:spcAft>
        <a:defRPr sz="4400" kern="1200">
          <a:solidFill>
            <a:srgbClr val="43A79C"/>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p:titleStyle>
    <p:bodyStyle>
      <a:lvl1pPr marL="342900" indent="-342900" algn="r" rtl="1" eaLnBrk="1" fontAlgn="base" hangingPunct="1">
        <a:spcBef>
          <a:spcPct val="20000"/>
        </a:spcBef>
        <a:spcAft>
          <a:spcPct val="0"/>
        </a:spcAft>
        <a:buFont typeface="Arial" pitchFamily="34" charset="0"/>
        <a:buChar char="•"/>
        <a:defRPr sz="3200" kern="1200">
          <a:solidFill>
            <a:srgbClr val="313B4A"/>
          </a:solidFill>
          <a:latin typeface="+mn-lt"/>
          <a:ea typeface="+mn-ea"/>
          <a:cs typeface="Arial" charset="0"/>
        </a:defRPr>
      </a:lvl1pPr>
      <a:lvl2pPr marL="742950" indent="-285750" algn="r" rtl="1" eaLnBrk="1" fontAlgn="base" hangingPunct="1">
        <a:spcBef>
          <a:spcPct val="20000"/>
        </a:spcBef>
        <a:spcAft>
          <a:spcPct val="0"/>
        </a:spcAft>
        <a:buFont typeface="Arial" pitchFamily="34" charset="0"/>
        <a:buChar char="–"/>
        <a:defRPr sz="2800" kern="1200">
          <a:solidFill>
            <a:srgbClr val="313B4A"/>
          </a:solidFill>
          <a:latin typeface="+mn-lt"/>
          <a:ea typeface="+mn-ea"/>
          <a:cs typeface="Arial" charset="0"/>
        </a:defRPr>
      </a:lvl2pPr>
      <a:lvl3pPr marL="1143000" indent="-228600" algn="r" rtl="1" eaLnBrk="1" fontAlgn="base" hangingPunct="1">
        <a:spcBef>
          <a:spcPct val="20000"/>
        </a:spcBef>
        <a:spcAft>
          <a:spcPct val="0"/>
        </a:spcAft>
        <a:buFont typeface="Arial" pitchFamily="34" charset="0"/>
        <a:buChar char="•"/>
        <a:defRPr sz="2400" kern="1200">
          <a:solidFill>
            <a:srgbClr val="313B4A"/>
          </a:solidFill>
          <a:latin typeface="+mn-lt"/>
          <a:ea typeface="+mn-ea"/>
          <a:cs typeface="Arial" charset="0"/>
        </a:defRPr>
      </a:lvl3pPr>
      <a:lvl4pPr marL="1600200" indent="-228600" algn="r" rtl="1" eaLnBrk="1" fontAlgn="base" hangingPunct="1">
        <a:spcBef>
          <a:spcPct val="20000"/>
        </a:spcBef>
        <a:spcAft>
          <a:spcPct val="0"/>
        </a:spcAft>
        <a:buFont typeface="Arial" pitchFamily="34" charset="0"/>
        <a:buChar char="–"/>
        <a:defRPr sz="2000" kern="1200">
          <a:solidFill>
            <a:srgbClr val="313B4A"/>
          </a:solidFill>
          <a:latin typeface="+mn-lt"/>
          <a:ea typeface="+mn-ea"/>
          <a:cs typeface="Arial" charset="0"/>
        </a:defRPr>
      </a:lvl4pPr>
      <a:lvl5pPr marL="2057400" indent="-228600" algn="r" rtl="1" eaLnBrk="1" fontAlgn="base" hangingPunct="1">
        <a:spcBef>
          <a:spcPct val="20000"/>
        </a:spcBef>
        <a:spcAft>
          <a:spcPct val="0"/>
        </a:spcAft>
        <a:buFont typeface="Arial" pitchFamily="34" charset="0"/>
        <a:buChar char="»"/>
        <a:defRPr sz="2000" kern="1200">
          <a:solidFill>
            <a:srgbClr val="313B4A"/>
          </a:solidFill>
          <a:latin typeface="+mn-lt"/>
          <a:ea typeface="+mn-ea"/>
          <a:cs typeface="Arial" charset="0"/>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p:cNvSpPr>
            <a:spLocks noGrp="1"/>
          </p:cNvSpPr>
          <p:nvPr>
            <p:ph type="ctrTitle"/>
          </p:nvPr>
        </p:nvSpPr>
        <p:spPr>
          <a:xfrm>
            <a:off x="762000" y="2636912"/>
            <a:ext cx="8420100" cy="1470025"/>
          </a:xfrm>
        </p:spPr>
        <p:txBody>
          <a:bodyPr/>
          <a:lstStyle/>
          <a:p>
            <a:pPr eaLnBrk="1" hangingPunct="1"/>
            <a:r>
              <a:rPr lang="ar-EG" b="1" dirty="0" smtClean="0">
                <a:effectLst>
                  <a:outerShdw blurRad="38100" dist="38100" dir="2700000" algn="tl">
                    <a:srgbClr val="000000">
                      <a:alpha val="43137"/>
                    </a:srgbClr>
                  </a:outerShdw>
                </a:effectLst>
                <a:cs typeface="Arial" pitchFamily="34" charset="0"/>
              </a:rPr>
              <a:t>المحاضرة</a:t>
            </a:r>
            <a:r>
              <a:rPr lang="ar-SA" b="1" dirty="0" smtClean="0">
                <a:effectLst>
                  <a:outerShdw blurRad="38100" dist="38100" dir="2700000" algn="tl">
                    <a:srgbClr val="000000">
                      <a:alpha val="43137"/>
                    </a:srgbClr>
                  </a:outerShdw>
                </a:effectLst>
                <a:cs typeface="Arial" pitchFamily="34" charset="0"/>
              </a:rPr>
              <a:t> </a:t>
            </a:r>
            <a:r>
              <a:rPr lang="ar-IQ" b="1" dirty="0" smtClean="0">
                <a:effectLst>
                  <a:outerShdw blurRad="38100" dist="38100" dir="2700000" algn="tl">
                    <a:srgbClr val="000000">
                      <a:alpha val="43137"/>
                    </a:srgbClr>
                  </a:outerShdw>
                </a:effectLst>
                <a:cs typeface="Arial" pitchFamily="34" charset="0"/>
              </a:rPr>
              <a:t>من اعداد د. منال زباري </a:t>
            </a:r>
            <a:r>
              <a:rPr lang="ar-IQ" b="1" dirty="0" err="1" smtClean="0">
                <a:effectLst>
                  <a:outerShdw blurRad="38100" dist="38100" dir="2700000" algn="tl">
                    <a:srgbClr val="000000">
                      <a:alpha val="43137"/>
                    </a:srgbClr>
                  </a:outerShdw>
                </a:effectLst>
                <a:cs typeface="Arial" pitchFamily="34" charset="0"/>
              </a:rPr>
              <a:t>المياحي</a:t>
            </a:r>
            <a:r>
              <a:rPr lang="ar-IQ" b="1" dirty="0" smtClean="0">
                <a:effectLst>
                  <a:outerShdw blurRad="38100" dist="38100" dir="2700000" algn="tl">
                    <a:srgbClr val="000000">
                      <a:alpha val="43137"/>
                    </a:srgbClr>
                  </a:outerShdw>
                </a:effectLst>
                <a:cs typeface="Arial" pitchFamily="34" charset="0"/>
              </a:rPr>
              <a:t> </a:t>
            </a:r>
            <a:endParaRPr lang="en-US" spc="-150" dirty="0" smtClean="0">
              <a:effectLst>
                <a:outerShdw blurRad="38100" dist="38100" dir="2700000" algn="tl">
                  <a:srgbClr val="000000">
                    <a:alpha val="43137"/>
                  </a:srgbClr>
                </a:outerShdw>
              </a:effectLst>
              <a:latin typeface="ae_AlMateen" pitchFamily="2" charset="-78"/>
              <a:cs typeface="ae_AlMateen" pitchFamily="2" charset="-78"/>
            </a:endParaRPr>
          </a:p>
        </p:txBody>
      </p:sp>
      <p:sp>
        <p:nvSpPr>
          <p:cNvPr id="7" name="Subtitle 5"/>
          <p:cNvSpPr txBox="1">
            <a:spLocks/>
          </p:cNvSpPr>
          <p:nvPr/>
        </p:nvSpPr>
        <p:spPr bwMode="auto">
          <a:xfrm>
            <a:off x="495300" y="4103687"/>
            <a:ext cx="887730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Arial" charset="0"/>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Arial" charset="0"/>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Arial" charset="0"/>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Arial" charset="0"/>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Arial"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rtl="1" eaLnBrk="1" fontAlgn="auto" hangingPunct="1">
              <a:spcBef>
                <a:spcPct val="0"/>
              </a:spcBef>
              <a:spcAft>
                <a:spcPts val="0"/>
              </a:spcAft>
              <a:defRPr/>
            </a:pPr>
            <a:r>
              <a:rPr lang="ar-SA" sz="4000" b="1" spc="50" dirty="0">
                <a:ln w="11430"/>
                <a:solidFill>
                  <a:srgbClr val="313B4A"/>
                </a:solidFill>
                <a:effectLst>
                  <a:outerShdw blurRad="76200" dist="50800" dir="5400000" algn="tl" rotWithShape="0">
                    <a:srgbClr val="000000">
                      <a:alpha val="65000"/>
                    </a:srgbClr>
                  </a:outerShdw>
                </a:effectLst>
                <a:latin typeface="Arial" pitchFamily="34" charset="0"/>
                <a:cs typeface="Arial" pitchFamily="34" charset="0"/>
              </a:rPr>
              <a:t>الزراعة المستدامة</a:t>
            </a:r>
            <a:endParaRPr lang="en-US" sz="4000" b="1" spc="50" dirty="0" smtClean="0">
              <a:ln w="11430"/>
              <a:solidFill>
                <a:srgbClr val="313B4A"/>
              </a:soli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3" name="Slide Number Placeholder 2"/>
          <p:cNvSpPr>
            <a:spLocks noGrp="1"/>
          </p:cNvSpPr>
          <p:nvPr>
            <p:ph type="sldNum" sz="quarter" idx="10"/>
          </p:nvPr>
        </p:nvSpPr>
        <p:spPr/>
        <p:txBody>
          <a:bodyPr/>
          <a:lstStyle/>
          <a:p>
            <a:pPr>
              <a:defRPr/>
            </a:pPr>
            <a:fld id="{7B8EA862-7DD5-4A06-BDE1-DB7EC5FAA60C}" type="slidenum">
              <a:rPr lang="ar-SA" smtClean="0"/>
              <a:pPr>
                <a:defRPr/>
              </a:pPr>
              <a:t>1</a:t>
            </a:fld>
            <a:endParaRPr lang="en-US" dirty="0"/>
          </a:p>
        </p:txBody>
      </p:sp>
      <p:sp>
        <p:nvSpPr>
          <p:cNvPr id="5" name="Title 1"/>
          <p:cNvSpPr txBox="1">
            <a:spLocks/>
          </p:cNvSpPr>
          <p:nvPr/>
        </p:nvSpPr>
        <p:spPr>
          <a:xfrm>
            <a:off x="344488" y="275940"/>
            <a:ext cx="8915400" cy="776796"/>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r>
              <a:rPr lang="ar-SA" sz="2000" dirty="0"/>
              <a:t>الزراعة المستدامة                                                            </a:t>
            </a:r>
            <a:r>
              <a:rPr lang="ar-SA" sz="2000" dirty="0" smtClean="0"/>
              <a:t>                المحاضرة </a:t>
            </a:r>
            <a:r>
              <a:rPr lang="ar-IQ" sz="2000" dirty="0" smtClean="0"/>
              <a:t>السابعة </a:t>
            </a:r>
            <a:endParaRPr lang="en-US" sz="2000" dirty="0"/>
          </a:p>
        </p:txBody>
      </p:sp>
    </p:spTree>
    <p:extLst>
      <p:ext uri="{BB962C8B-B14F-4D97-AF65-F5344CB8AC3E}">
        <p14:creationId xmlns:p14="http://schemas.microsoft.com/office/powerpoint/2010/main" val="2743000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10</a:t>
            </a:fld>
            <a:endParaRPr lang="en-US" dirty="0"/>
          </a:p>
        </p:txBody>
      </p:sp>
      <p:sp>
        <p:nvSpPr>
          <p:cNvPr id="5" name="Text Box 3"/>
          <p:cNvSpPr txBox="1">
            <a:spLocks noChangeArrowheads="1"/>
          </p:cNvSpPr>
          <p:nvPr/>
        </p:nvSpPr>
        <p:spPr bwMode="auto">
          <a:xfrm>
            <a:off x="350838" y="1412776"/>
            <a:ext cx="9204325"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ar-SA" altLang="en-US" sz="2400" b="1" dirty="0">
                <a:solidFill>
                  <a:schemeClr val="accent6">
                    <a:lumMod val="25000"/>
                  </a:schemeClr>
                </a:solidFill>
                <a:cs typeface="Traditional Arabic" panose="02020603050405020304" pitchFamily="18" charset="-78"/>
              </a:rPr>
              <a:t>يتوفر في بعض المناطق الأمطار الكافية لنمو المحاصيل، ولكن هناك الكثير من المناطق الأخرى التي تتطلب الري.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ولكي </a:t>
            </a:r>
            <a:r>
              <a:rPr lang="ar-SA" altLang="en-US" sz="2400" b="1" dirty="0">
                <a:solidFill>
                  <a:schemeClr val="accent6">
                    <a:lumMod val="25000"/>
                  </a:schemeClr>
                </a:solidFill>
                <a:cs typeface="Traditional Arabic" panose="02020603050405020304" pitchFamily="18" charset="-78"/>
              </a:rPr>
              <a:t>تصبح أنظمة الري مستدامة، فإنها تتطلب إدارة سليمة (لتجنب ملوحة التربة) وتجنب استخدام كميات من المياه الموجودة في المصادر أكبر من الكميات التي تتجدد طبيعيا، وإلا ستصبح مصادر المياه فعليا من الموارد غير المتجددة. وقد أدت التحسينات التي أُدخلت على تقنية حفر آبار المياه والمضخات المغمورة فضلا عن تطوير الإرواء بالتنقيط والمحاور ذات الضغط المنخفض إلى إتاحة إمكانية تحقيق إنتاجية عالية من المحاصيل بصورة منتظمة في المناطق التي كانت تعتمد على سقوط الأمطار وحدها فيما سبق وبالتالي كان تحقيق هذا المستوى من النجاح فيها أمرا لا يمكن التنبؤ به.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ولكن </a:t>
            </a:r>
            <a:r>
              <a:rPr lang="ar-SA" altLang="en-US" sz="2400" b="1" dirty="0">
                <a:solidFill>
                  <a:schemeClr val="accent6">
                    <a:lumMod val="25000"/>
                  </a:schemeClr>
                </a:solidFill>
                <a:cs typeface="Traditional Arabic" panose="02020603050405020304" pitchFamily="18" charset="-78"/>
              </a:rPr>
              <a:t>هذا التقدم كان له ثمن، ففي الكثير من المناطق التي حدث فيها ذلك مثل طبقة أوجالالا الجوفية (</a:t>
            </a:r>
            <a:r>
              <a:rPr lang="en-US" altLang="en-US" sz="2400" b="1" dirty="0">
                <a:solidFill>
                  <a:schemeClr val="accent6">
                    <a:lumMod val="25000"/>
                  </a:schemeClr>
                </a:solidFill>
                <a:cs typeface="Traditional Arabic" panose="02020603050405020304" pitchFamily="18" charset="-78"/>
              </a:rPr>
              <a:t>Ogallala Aquifer) </a:t>
            </a:r>
            <a:r>
              <a:rPr lang="ar-SA" altLang="en-US" sz="2400" b="1" dirty="0">
                <a:solidFill>
                  <a:schemeClr val="accent6">
                    <a:lumMod val="25000"/>
                  </a:schemeClr>
                </a:solidFill>
                <a:cs typeface="Traditional Arabic" panose="02020603050405020304" pitchFamily="18" charset="-78"/>
              </a:rPr>
              <a:t>كان يتم استخدام المياه بمعدلات أكبر من معدلات تجددها.</a:t>
            </a:r>
          </a:p>
          <a:p>
            <a:pPr algn="just">
              <a:spcBef>
                <a:spcPct val="50000"/>
              </a:spcBef>
            </a:pPr>
            <a:endParaRPr lang="ar-SA" altLang="en-US" sz="2400" b="1" dirty="0">
              <a:solidFill>
                <a:schemeClr val="accent6">
                  <a:lumMod val="25000"/>
                </a:schemeClr>
              </a:solidFill>
              <a:cs typeface="Traditional Arabic" panose="02020603050405020304" pitchFamily="18" charset="-78"/>
            </a:endParaRPr>
          </a:p>
        </p:txBody>
      </p:sp>
      <p:sp>
        <p:nvSpPr>
          <p:cNvPr id="8" name="Text Box 2"/>
          <p:cNvSpPr txBox="1">
            <a:spLocks noChangeArrowheads="1"/>
          </p:cNvSpPr>
          <p:nvPr/>
        </p:nvSpPr>
        <p:spPr bwMode="auto">
          <a:xfrm>
            <a:off x="6393160" y="836712"/>
            <a:ext cx="30842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ar-SA" altLang="en-US" sz="3200" b="1" u="sng" dirty="0">
                <a:solidFill>
                  <a:srgbClr val="C00000"/>
                </a:solidFill>
                <a:cs typeface="Traditional Arabic" panose="02020603050405020304" pitchFamily="18" charset="-78"/>
              </a:rPr>
              <a:t>المياه</a:t>
            </a:r>
            <a:endParaRPr lang="en-US" altLang="en-US" sz="3200" b="1" u="sng" dirty="0">
              <a:solidFill>
                <a:srgbClr val="C00000"/>
              </a:solidFill>
              <a:cs typeface="Traditional Arabic" panose="02020603050405020304" pitchFamily="18" charset="-78"/>
            </a:endParaRPr>
          </a:p>
        </p:txBody>
      </p:sp>
      <p:sp>
        <p:nvSpPr>
          <p:cNvPr id="9" name="Title 1"/>
          <p:cNvSpPr txBox="1">
            <a:spLocks/>
          </p:cNvSpPr>
          <p:nvPr/>
        </p:nvSpPr>
        <p:spPr>
          <a:xfrm>
            <a:off x="344488" y="275940"/>
            <a:ext cx="8915400" cy="776796"/>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r>
              <a:rPr lang="ar-SA" sz="2000" dirty="0"/>
              <a:t>الزراعة المستدامة                                                 </a:t>
            </a:r>
            <a:r>
              <a:rPr lang="ar-SA" sz="2000" dirty="0" smtClean="0"/>
              <a:t>                           المحاضرة الحادية عشر</a:t>
            </a:r>
            <a:endParaRPr lang="en-US" sz="2000" dirty="0"/>
          </a:p>
        </p:txBody>
      </p:sp>
    </p:spTree>
    <p:extLst>
      <p:ext uri="{BB962C8B-B14F-4D97-AF65-F5344CB8AC3E}">
        <p14:creationId xmlns:p14="http://schemas.microsoft.com/office/powerpoint/2010/main" val="1684035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11</a:t>
            </a:fld>
            <a:endParaRPr lang="en-US" dirty="0"/>
          </a:p>
        </p:txBody>
      </p:sp>
      <p:sp>
        <p:nvSpPr>
          <p:cNvPr id="5" name="Text Box 3"/>
          <p:cNvSpPr txBox="1">
            <a:spLocks noChangeArrowheads="1"/>
          </p:cNvSpPr>
          <p:nvPr/>
        </p:nvSpPr>
        <p:spPr bwMode="auto">
          <a:xfrm>
            <a:off x="350838" y="836712"/>
            <a:ext cx="9204325"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ar-SA" altLang="en-US" sz="2400" b="1" dirty="0" smtClean="0">
                <a:solidFill>
                  <a:schemeClr val="accent6">
                    <a:lumMod val="25000"/>
                  </a:schemeClr>
                </a:solidFill>
                <a:cs typeface="Traditional Arabic" panose="02020603050405020304" pitchFamily="18" charset="-78"/>
              </a:rPr>
              <a:t>يجب </a:t>
            </a:r>
            <a:r>
              <a:rPr lang="ar-SA" altLang="en-US" sz="2400" b="1" dirty="0">
                <a:solidFill>
                  <a:schemeClr val="accent6">
                    <a:lumMod val="25000"/>
                  </a:schemeClr>
                </a:solidFill>
                <a:cs typeface="Traditional Arabic" panose="02020603050405020304" pitchFamily="18" charset="-78"/>
              </a:rPr>
              <a:t>اتخاذ العديد من الخطوات لتطوير أنظمة الزراعة المقاومة للجفاف حتى في السنوات العادية، ويشمل ذلك كلا من السياسة والإجراءات الإدارية، وهذه الخطوات هي:</a:t>
            </a:r>
          </a:p>
          <a:p>
            <a:pPr algn="just">
              <a:spcBef>
                <a:spcPct val="50000"/>
              </a:spcBef>
            </a:pPr>
            <a:r>
              <a:rPr lang="ar-SA" altLang="en-US" sz="2400" b="1" dirty="0">
                <a:solidFill>
                  <a:schemeClr val="accent6">
                    <a:lumMod val="25000"/>
                  </a:schemeClr>
                </a:solidFill>
                <a:cs typeface="Traditional Arabic" panose="02020603050405020304" pitchFamily="18" charset="-78"/>
              </a:rPr>
              <a:t>1.	تحسين إجراءات حفظ المياه وتخزينها.</a:t>
            </a:r>
          </a:p>
          <a:p>
            <a:pPr algn="just">
              <a:spcBef>
                <a:spcPct val="50000"/>
              </a:spcBef>
            </a:pPr>
            <a:r>
              <a:rPr lang="ar-SA" altLang="en-US" sz="2400" b="1" dirty="0">
                <a:solidFill>
                  <a:schemeClr val="accent6">
                    <a:lumMod val="25000"/>
                  </a:schemeClr>
                </a:solidFill>
                <a:cs typeface="Traditional Arabic" panose="02020603050405020304" pitchFamily="18" charset="-78"/>
              </a:rPr>
              <a:t>2.	تقديم حوافز لتشجيع اختيار أنواع من المحاصيل تتحمل الجفاف.</a:t>
            </a:r>
          </a:p>
          <a:p>
            <a:pPr algn="just">
              <a:spcBef>
                <a:spcPct val="50000"/>
              </a:spcBef>
            </a:pPr>
            <a:r>
              <a:rPr lang="ar-SA" altLang="en-US" sz="2400" b="1" dirty="0">
                <a:solidFill>
                  <a:schemeClr val="accent6">
                    <a:lumMod val="25000"/>
                  </a:schemeClr>
                </a:solidFill>
                <a:cs typeface="Traditional Arabic" panose="02020603050405020304" pitchFamily="18" charset="-78"/>
              </a:rPr>
              <a:t>3.	استخدام أنظمة ري صغيرة الحجم.</a:t>
            </a:r>
          </a:p>
          <a:p>
            <a:pPr algn="just">
              <a:spcBef>
                <a:spcPct val="50000"/>
              </a:spcBef>
            </a:pPr>
            <a:r>
              <a:rPr lang="ar-SA" altLang="en-US" sz="2400" b="1" dirty="0">
                <a:solidFill>
                  <a:schemeClr val="accent6">
                    <a:lumMod val="25000"/>
                  </a:schemeClr>
                </a:solidFill>
                <a:cs typeface="Traditional Arabic" panose="02020603050405020304" pitchFamily="18" charset="-78"/>
              </a:rPr>
              <a:t>4.	إدارة المحاصيل لتقليل الفاقد من المياه.</a:t>
            </a:r>
          </a:p>
          <a:p>
            <a:pPr algn="just">
              <a:spcBef>
                <a:spcPct val="50000"/>
              </a:spcBef>
            </a:pPr>
            <a:r>
              <a:rPr lang="ar-SA" altLang="en-US" sz="2400" b="1" dirty="0">
                <a:solidFill>
                  <a:schemeClr val="accent6">
                    <a:lumMod val="25000"/>
                  </a:schemeClr>
                </a:solidFill>
                <a:cs typeface="Traditional Arabic" panose="02020603050405020304" pitchFamily="18" charset="-78"/>
              </a:rPr>
              <a:t>5.	عدم الزراعة مطلقا. </a:t>
            </a:r>
          </a:p>
        </p:txBody>
      </p:sp>
      <p:sp>
        <p:nvSpPr>
          <p:cNvPr id="9" name="Title 1"/>
          <p:cNvSpPr txBox="1">
            <a:spLocks/>
          </p:cNvSpPr>
          <p:nvPr/>
        </p:nvSpPr>
        <p:spPr>
          <a:xfrm>
            <a:off x="344488" y="275940"/>
            <a:ext cx="8915400" cy="776796"/>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r>
              <a:rPr lang="ar-SA" sz="2000" dirty="0"/>
              <a:t>الزراعة المستدامة                                                 </a:t>
            </a:r>
            <a:r>
              <a:rPr lang="ar-SA" sz="2000" dirty="0" smtClean="0"/>
              <a:t>                           المحاضرة </a:t>
            </a:r>
            <a:r>
              <a:rPr lang="ar-IQ" sz="2000" dirty="0" smtClean="0"/>
              <a:t>السابعة</a:t>
            </a:r>
            <a:endParaRPr lang="en-US" sz="2000" dirty="0"/>
          </a:p>
        </p:txBody>
      </p:sp>
    </p:spTree>
    <p:extLst>
      <p:ext uri="{BB962C8B-B14F-4D97-AF65-F5344CB8AC3E}">
        <p14:creationId xmlns:p14="http://schemas.microsoft.com/office/powerpoint/2010/main" val="1599220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12</a:t>
            </a:fld>
            <a:endParaRPr lang="en-US" dirty="0"/>
          </a:p>
        </p:txBody>
      </p:sp>
      <p:sp>
        <p:nvSpPr>
          <p:cNvPr id="5" name="Text Box 3"/>
          <p:cNvSpPr txBox="1">
            <a:spLocks noChangeArrowheads="1"/>
          </p:cNvSpPr>
          <p:nvPr/>
        </p:nvSpPr>
        <p:spPr bwMode="auto">
          <a:xfrm>
            <a:off x="350838" y="836712"/>
            <a:ext cx="9204325"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ar-SA" altLang="en-US" sz="2400" b="1" dirty="0">
                <a:solidFill>
                  <a:schemeClr val="accent6">
                    <a:lumMod val="25000"/>
                  </a:schemeClr>
                </a:solidFill>
                <a:cs typeface="Traditional Arabic" panose="02020603050405020304" pitchFamily="18" charset="-78"/>
              </a:rPr>
              <a:t>وتتمثل مؤشرات تطوير الموارد المائية المستدامة فيما يلي:</a:t>
            </a:r>
          </a:p>
          <a:p>
            <a:pPr algn="just">
              <a:spcBef>
                <a:spcPct val="50000"/>
              </a:spcBef>
            </a:pPr>
            <a:r>
              <a:rPr lang="ar-SA" altLang="en-US" sz="2400" b="1" dirty="0">
                <a:solidFill>
                  <a:schemeClr val="accent6">
                    <a:lumMod val="25000"/>
                  </a:schemeClr>
                </a:solidFill>
                <a:cs typeface="Traditional Arabic" panose="02020603050405020304" pitchFamily="18" charset="-78"/>
              </a:rPr>
              <a:t>1.	الموارد المائية المتجددة الداخلية: هذا هو متوسط التدفق السنوي للأنهار والمياه الجوفية الناتجة عن الترسيب الداخلي بعد التأكد من عدم حسابه مرتين. ويمثل هذا الحد الأقصى من كمية الموارد المائية التي يتم إنتاجها داخل حدود أي بلد. وهذه القيمة التي يتم التعبير عنها كمتوسط سنويا لا تتغير بمرور الوقت (إلا في حال التغير المناخي المثبت). ويمكن التعبير عن المؤشر بثلاث وحدات مختلفة: بصورة مطلقة (كم3/سنة) وبالمم/سنة (هذا هو قياس نسبة الرطوبة في البلد) وكدالة سكانية (م3/شخص في السنة).</a:t>
            </a:r>
          </a:p>
          <a:p>
            <a:pPr algn="just">
              <a:spcBef>
                <a:spcPct val="50000"/>
              </a:spcBef>
            </a:pPr>
            <a:r>
              <a:rPr lang="ar-SA" altLang="en-US" sz="2400" b="1" dirty="0">
                <a:solidFill>
                  <a:schemeClr val="accent6">
                    <a:lumMod val="25000"/>
                  </a:schemeClr>
                </a:solidFill>
                <a:cs typeface="Traditional Arabic" panose="02020603050405020304" pitchFamily="18" charset="-78"/>
              </a:rPr>
              <a:t>2.	الموارد المائية المتجددة العالمية: وهي عبارة عن مجموع الموارد المائية المتجددة الداخلية والتدفق الداخل القادم من خارج البلد. وعلى عكس الموارد الداخلية، قد تتغير هذه القيمة بمرور الوقت إذا أدى تطور ما في المنابع إلى خفض درجة توفر المياه على الحدود. ويجب أخذ المعاهدات التي تضمن الحفاظ على تدفق معين من بلد المنبع إلى بلد المصب في الاعتبار عند حساب الموارد المائية العالمية في كلا البلدين.</a:t>
            </a:r>
          </a:p>
        </p:txBody>
      </p:sp>
      <p:sp>
        <p:nvSpPr>
          <p:cNvPr id="9" name="Title 1"/>
          <p:cNvSpPr txBox="1">
            <a:spLocks/>
          </p:cNvSpPr>
          <p:nvPr/>
        </p:nvSpPr>
        <p:spPr>
          <a:xfrm>
            <a:off x="344488" y="275940"/>
            <a:ext cx="8915400" cy="776796"/>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r>
              <a:rPr lang="ar-SA" sz="2000" dirty="0"/>
              <a:t>الزراعة المستدامة                                                 </a:t>
            </a:r>
            <a:r>
              <a:rPr lang="ar-SA" sz="2000" dirty="0" smtClean="0"/>
              <a:t>                           المحاضرة </a:t>
            </a:r>
            <a:r>
              <a:rPr lang="ar-IQ" sz="2000" dirty="0" smtClean="0"/>
              <a:t>السابعة</a:t>
            </a:r>
            <a:endParaRPr lang="en-US" sz="2000" dirty="0"/>
          </a:p>
        </p:txBody>
      </p:sp>
    </p:spTree>
    <p:extLst>
      <p:ext uri="{BB962C8B-B14F-4D97-AF65-F5344CB8AC3E}">
        <p14:creationId xmlns:p14="http://schemas.microsoft.com/office/powerpoint/2010/main" val="1956823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13</a:t>
            </a:fld>
            <a:endParaRPr lang="en-US" dirty="0"/>
          </a:p>
        </p:txBody>
      </p:sp>
      <p:sp>
        <p:nvSpPr>
          <p:cNvPr id="5" name="Text Box 3"/>
          <p:cNvSpPr txBox="1">
            <a:spLocks noChangeArrowheads="1"/>
          </p:cNvSpPr>
          <p:nvPr/>
        </p:nvSpPr>
        <p:spPr bwMode="auto">
          <a:xfrm>
            <a:off x="429195" y="908720"/>
            <a:ext cx="9204325"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ar-SA" altLang="en-US" sz="2400" b="1" dirty="0">
                <a:solidFill>
                  <a:schemeClr val="accent6">
                    <a:lumMod val="25000"/>
                  </a:schemeClr>
                </a:solidFill>
                <a:cs typeface="Traditional Arabic" panose="02020603050405020304" pitchFamily="18" charset="-78"/>
              </a:rPr>
              <a:t>3.	نسبة الإعالة: وهي نسبة الموارد المائية المتجددة العالمية القادمة من خارج البلد، ويتم التعبير عنها بالنسبة المئوية. وتعبر عن مستوى اعتماد الموارد المائية بأي بلد على البلدان المجاورة.</a:t>
            </a:r>
          </a:p>
          <a:p>
            <a:pPr algn="just">
              <a:spcBef>
                <a:spcPct val="50000"/>
              </a:spcBef>
            </a:pPr>
            <a:r>
              <a:rPr lang="ar-SA" altLang="en-US" sz="2400" b="1" dirty="0">
                <a:solidFill>
                  <a:schemeClr val="accent6">
                    <a:lumMod val="25000"/>
                  </a:schemeClr>
                </a:solidFill>
                <a:cs typeface="Traditional Arabic" panose="02020603050405020304" pitchFamily="18" charset="-78"/>
              </a:rPr>
              <a:t>4.	سحب المياه: في ضوء القيود المذكورة أعلاه، يمكن حساب إجمالي سحب المياه فقط بطريقة منهجية على أساس كل بلد كمقياس لاستخدام المياه. كما أن القيمة المطلقة أو القيمة لكل شخص لسحب المياه سنويًا تعطي مقياسًا للأهمية التي تشكلها المياه في اقتصاد البلد. وعند التعبير عن هذه القيمة بالنسبة المئوية من الموارد المائية، فإنها توضح درجة الضغط على الموارد المائية. وتوضح التقديرات التقريبية أنه إذا تجاوز سحب المياه ربع الموارد المائية المتجددة الموجودة في بلد ما، فيمكن اعتبار المياه عنصرا مقيدا للتنمية، وبشكل عكسي، يمكن أن يكون للضغط على الموارد المائية تأثير مباشر على جميع القطاعات بدءا من الزراعة إلى البيئة ومصائد الأسماك. </a:t>
            </a:r>
          </a:p>
          <a:p>
            <a:pPr algn="just">
              <a:spcBef>
                <a:spcPct val="50000"/>
              </a:spcBef>
            </a:pPr>
            <a:endParaRPr lang="en-US" altLang="en-US" sz="2400" b="1" dirty="0">
              <a:solidFill>
                <a:schemeClr val="accent6">
                  <a:lumMod val="25000"/>
                </a:schemeClr>
              </a:solidFill>
              <a:cs typeface="Traditional Arabic" panose="02020603050405020304" pitchFamily="18" charset="-78"/>
            </a:endParaRPr>
          </a:p>
        </p:txBody>
      </p:sp>
      <p:sp>
        <p:nvSpPr>
          <p:cNvPr id="9" name="Title 1"/>
          <p:cNvSpPr txBox="1">
            <a:spLocks/>
          </p:cNvSpPr>
          <p:nvPr/>
        </p:nvSpPr>
        <p:spPr>
          <a:xfrm>
            <a:off x="344488" y="275940"/>
            <a:ext cx="8915400" cy="776796"/>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r>
              <a:rPr lang="ar-SA" sz="2000" dirty="0"/>
              <a:t>الزراعة المستدامة                                                 </a:t>
            </a:r>
            <a:r>
              <a:rPr lang="ar-SA" sz="2000" dirty="0" smtClean="0"/>
              <a:t>                           المحاضرة الحادية عشر</a:t>
            </a:r>
            <a:endParaRPr lang="en-US" sz="2000" dirty="0"/>
          </a:p>
        </p:txBody>
      </p:sp>
    </p:spTree>
    <p:extLst>
      <p:ext uri="{BB962C8B-B14F-4D97-AF65-F5344CB8AC3E}">
        <p14:creationId xmlns:p14="http://schemas.microsoft.com/office/powerpoint/2010/main" val="3692866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14</a:t>
            </a:fld>
            <a:endParaRPr lang="en-US" dirty="0"/>
          </a:p>
        </p:txBody>
      </p:sp>
      <p:sp>
        <p:nvSpPr>
          <p:cNvPr id="5" name="Text Box 3"/>
          <p:cNvSpPr txBox="1">
            <a:spLocks noChangeArrowheads="1"/>
          </p:cNvSpPr>
          <p:nvPr/>
        </p:nvSpPr>
        <p:spPr bwMode="auto">
          <a:xfrm>
            <a:off x="350838" y="1412776"/>
            <a:ext cx="9204325"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ar-SA" altLang="en-US" sz="2400" b="1" dirty="0">
                <a:solidFill>
                  <a:schemeClr val="accent6">
                    <a:lumMod val="25000"/>
                  </a:schemeClr>
                </a:solidFill>
                <a:cs typeface="Traditional Arabic" panose="02020603050405020304" pitchFamily="18" charset="-78"/>
              </a:rPr>
              <a:t>سريعا ما أصبحت تعرية التربة إحدى المشكلات الكبرى على مستوى </a:t>
            </a:r>
            <a:r>
              <a:rPr lang="ar-SA" altLang="en-US" sz="2400" b="1" dirty="0" smtClean="0">
                <a:solidFill>
                  <a:schemeClr val="accent6">
                    <a:lumMod val="25000"/>
                  </a:schemeClr>
                </a:solidFill>
                <a:cs typeface="Traditional Arabic" panose="02020603050405020304" pitchFamily="18" charset="-78"/>
              </a:rPr>
              <a:t>العالم.</a:t>
            </a:r>
          </a:p>
          <a:p>
            <a:pPr algn="just">
              <a:spcBef>
                <a:spcPct val="50000"/>
              </a:spcBef>
            </a:pPr>
            <a:r>
              <a:rPr lang="ar-SA" altLang="en-US" sz="2400" b="1" dirty="0" smtClean="0">
                <a:solidFill>
                  <a:schemeClr val="accent6">
                    <a:lumMod val="25000"/>
                  </a:schemeClr>
                </a:solidFill>
                <a:cs typeface="Traditional Arabic" panose="02020603050405020304" pitchFamily="18" charset="-78"/>
              </a:rPr>
              <a:t>وفقا </a:t>
            </a:r>
            <a:r>
              <a:rPr lang="ar-SA" altLang="en-US" sz="2400" b="1" dirty="0">
                <a:solidFill>
                  <a:schemeClr val="accent6">
                    <a:lumMod val="25000"/>
                  </a:schemeClr>
                </a:solidFill>
                <a:cs typeface="Traditional Arabic" panose="02020603050405020304" pitchFamily="18" charset="-78"/>
              </a:rPr>
              <a:t>للتقديرات، يتعرض أكثر من ألف مليون طن من التربة في الجزء الجنوبي من قارة إفريقيا للتعرية سنويا.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ويتوقع </a:t>
            </a:r>
            <a:r>
              <a:rPr lang="ar-SA" altLang="en-US" sz="2400" b="1" dirty="0">
                <a:solidFill>
                  <a:schemeClr val="accent6">
                    <a:lumMod val="25000"/>
                  </a:schemeClr>
                </a:solidFill>
                <a:cs typeface="Traditional Arabic" panose="02020603050405020304" pitchFamily="18" charset="-78"/>
              </a:rPr>
              <a:t>الخبراء انخفاض غلة المحصول إلى النصف خلال فترة تتراوح بين ثلاثين إلى خمسين عاما إذا استمرت التعرية بمعدلاتها الحالية.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ولا </a:t>
            </a:r>
            <a:r>
              <a:rPr lang="ar-SA" altLang="en-US" sz="2400" b="1" dirty="0">
                <a:solidFill>
                  <a:schemeClr val="accent6">
                    <a:lumMod val="25000"/>
                  </a:schemeClr>
                </a:solidFill>
                <a:cs typeface="Traditional Arabic" panose="02020603050405020304" pitchFamily="18" charset="-78"/>
              </a:rPr>
              <a:t>تقتصر تعرية التربة على إفريقيا وحدها، وإنما تحدث في جميع أنحاء العالم.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ويطلق </a:t>
            </a:r>
            <a:r>
              <a:rPr lang="ar-SA" altLang="en-US" sz="2400" b="1" dirty="0">
                <a:solidFill>
                  <a:schemeClr val="accent6">
                    <a:lumMod val="25000"/>
                  </a:schemeClr>
                </a:solidFill>
                <a:cs typeface="Traditional Arabic" panose="02020603050405020304" pitchFamily="18" charset="-78"/>
              </a:rPr>
              <a:t>على هذه الظاهرة ذروة التربة </a:t>
            </a:r>
            <a:r>
              <a:rPr lang="en-US" altLang="en-US" sz="2400" b="1" dirty="0">
                <a:solidFill>
                  <a:schemeClr val="accent6">
                    <a:lumMod val="25000"/>
                  </a:schemeClr>
                </a:solidFill>
                <a:cs typeface="Traditional Arabic" panose="02020603050405020304" pitchFamily="18" charset="-78"/>
              </a:rPr>
              <a:t>Peak Soil، </a:t>
            </a:r>
            <a:r>
              <a:rPr lang="ar-SA" altLang="en-US" sz="2400" b="1" dirty="0">
                <a:solidFill>
                  <a:schemeClr val="accent6">
                    <a:lumMod val="25000"/>
                  </a:schemeClr>
                </a:solidFill>
                <a:cs typeface="Traditional Arabic" panose="02020603050405020304" pitchFamily="18" charset="-78"/>
              </a:rPr>
              <a:t>حيث تعرض أساليب الزراعة الصناعية الحالية قدرة البشر على زراعة المحاصيل الغذائية للخطر، في الحاضر والمستقبل.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وإذا </a:t>
            </a:r>
            <a:r>
              <a:rPr lang="ar-SA" altLang="en-US" sz="2400" b="1" dirty="0">
                <a:solidFill>
                  <a:schemeClr val="accent6">
                    <a:lumMod val="25000"/>
                  </a:schemeClr>
                </a:solidFill>
                <a:cs typeface="Traditional Arabic" panose="02020603050405020304" pitchFamily="18" charset="-78"/>
              </a:rPr>
              <a:t>لم يتم بذل مجهودات لتحسين ممارسات إدارة التربة، فسيصبح توفر تربة صالحة للزراعة مشكلة متزايدة الصعوبة. بعض أساليب إدارة التربة تتمثت في</a:t>
            </a:r>
            <a:r>
              <a:rPr lang="ar-SA" altLang="en-US" sz="2400" b="1" dirty="0" smtClean="0">
                <a:solidFill>
                  <a:schemeClr val="accent6">
                    <a:lumMod val="25000"/>
                  </a:schemeClr>
                </a:solidFill>
                <a:cs typeface="Traditional Arabic" panose="02020603050405020304" pitchFamily="18" charset="-78"/>
              </a:rPr>
              <a:t>:</a:t>
            </a:r>
            <a:endParaRPr lang="ar-SA" altLang="en-US" sz="2400" b="1" dirty="0">
              <a:solidFill>
                <a:schemeClr val="accent6">
                  <a:lumMod val="25000"/>
                </a:schemeClr>
              </a:solidFill>
              <a:cs typeface="Traditional Arabic" panose="02020603050405020304" pitchFamily="18" charset="-78"/>
            </a:endParaRPr>
          </a:p>
        </p:txBody>
      </p:sp>
      <p:sp>
        <p:nvSpPr>
          <p:cNvPr id="8" name="Text Box 2"/>
          <p:cNvSpPr txBox="1">
            <a:spLocks noChangeArrowheads="1"/>
          </p:cNvSpPr>
          <p:nvPr/>
        </p:nvSpPr>
        <p:spPr bwMode="auto">
          <a:xfrm>
            <a:off x="6393160" y="836712"/>
            <a:ext cx="30842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ar-SA" altLang="en-US" sz="3200" b="1" u="sng" dirty="0" smtClean="0">
                <a:solidFill>
                  <a:srgbClr val="C00000"/>
                </a:solidFill>
                <a:cs typeface="Traditional Arabic" panose="02020603050405020304" pitchFamily="18" charset="-78"/>
              </a:rPr>
              <a:t>التربة</a:t>
            </a:r>
            <a:endParaRPr lang="ar-SA" altLang="en-US" sz="3200" b="1" u="sng" dirty="0">
              <a:solidFill>
                <a:srgbClr val="C00000"/>
              </a:solidFill>
              <a:cs typeface="Traditional Arabic" panose="02020603050405020304" pitchFamily="18" charset="-78"/>
            </a:endParaRPr>
          </a:p>
        </p:txBody>
      </p:sp>
      <p:sp>
        <p:nvSpPr>
          <p:cNvPr id="9" name="Title 1"/>
          <p:cNvSpPr txBox="1">
            <a:spLocks/>
          </p:cNvSpPr>
          <p:nvPr/>
        </p:nvSpPr>
        <p:spPr>
          <a:xfrm>
            <a:off x="344488" y="275940"/>
            <a:ext cx="8915400" cy="776796"/>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r>
              <a:rPr lang="ar-SA" sz="2000" dirty="0"/>
              <a:t>الزراعة المستدامة                                                 </a:t>
            </a:r>
            <a:r>
              <a:rPr lang="ar-SA" sz="2000" dirty="0" smtClean="0"/>
              <a:t>                           المحاضرة </a:t>
            </a:r>
            <a:r>
              <a:rPr lang="ar-IQ" sz="2000" dirty="0" smtClean="0"/>
              <a:t>السابعة</a:t>
            </a:r>
            <a:endParaRPr lang="en-US" sz="2000" dirty="0"/>
          </a:p>
        </p:txBody>
      </p:sp>
    </p:spTree>
    <p:extLst>
      <p:ext uri="{BB962C8B-B14F-4D97-AF65-F5344CB8AC3E}">
        <p14:creationId xmlns:p14="http://schemas.microsoft.com/office/powerpoint/2010/main" val="3636644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15</a:t>
            </a:fld>
            <a:endParaRPr lang="en-US" dirty="0"/>
          </a:p>
        </p:txBody>
      </p:sp>
      <p:sp>
        <p:nvSpPr>
          <p:cNvPr id="5" name="Text Box 3"/>
          <p:cNvSpPr txBox="1">
            <a:spLocks noChangeArrowheads="1"/>
          </p:cNvSpPr>
          <p:nvPr/>
        </p:nvSpPr>
        <p:spPr bwMode="auto">
          <a:xfrm>
            <a:off x="350838" y="836712"/>
            <a:ext cx="9204325"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ar-SA" altLang="en-US" sz="2400" b="1" dirty="0" smtClean="0">
                <a:solidFill>
                  <a:schemeClr val="accent6">
                    <a:lumMod val="25000"/>
                  </a:schemeClr>
                </a:solidFill>
                <a:cs typeface="Traditional Arabic" panose="02020603050405020304" pitchFamily="18" charset="-78"/>
              </a:rPr>
              <a:t>1</a:t>
            </a:r>
            <a:r>
              <a:rPr lang="ar-SA" altLang="en-US" sz="2400" b="1" dirty="0">
                <a:solidFill>
                  <a:schemeClr val="accent6">
                    <a:lumMod val="25000"/>
                  </a:schemeClr>
                </a:solidFill>
                <a:cs typeface="Traditional Arabic" panose="02020603050405020304" pitchFamily="18" charset="-78"/>
              </a:rPr>
              <a:t>.	الزراعة دون حراثة.</a:t>
            </a:r>
          </a:p>
          <a:p>
            <a:pPr algn="just">
              <a:spcBef>
                <a:spcPct val="50000"/>
              </a:spcBef>
            </a:pPr>
            <a:r>
              <a:rPr lang="ar-SA" altLang="en-US" sz="2400" b="1" dirty="0">
                <a:solidFill>
                  <a:schemeClr val="accent6">
                    <a:lumMod val="25000"/>
                  </a:schemeClr>
                </a:solidFill>
                <a:cs typeface="Traditional Arabic" panose="02020603050405020304" pitchFamily="18" charset="-78"/>
              </a:rPr>
              <a:t>2.	تصميم الخطوط الفاصلة </a:t>
            </a:r>
            <a:r>
              <a:rPr lang="en-US" altLang="en-US" sz="2400" b="1" dirty="0">
                <a:solidFill>
                  <a:schemeClr val="accent6">
                    <a:lumMod val="25000"/>
                  </a:schemeClr>
                </a:solidFill>
                <a:cs typeface="Traditional Arabic" panose="02020603050405020304" pitchFamily="18" charset="-78"/>
              </a:rPr>
              <a:t>Keyline design.</a:t>
            </a:r>
          </a:p>
          <a:p>
            <a:pPr algn="just">
              <a:spcBef>
                <a:spcPct val="50000"/>
              </a:spcBef>
            </a:pPr>
            <a:r>
              <a:rPr lang="en-US" altLang="en-US" sz="2400" b="1" dirty="0">
                <a:solidFill>
                  <a:schemeClr val="accent6">
                    <a:lumMod val="25000"/>
                  </a:schemeClr>
                </a:solidFill>
                <a:cs typeface="Traditional Arabic" panose="02020603050405020304" pitchFamily="18" charset="-78"/>
              </a:rPr>
              <a:t>3.	</a:t>
            </a:r>
            <a:r>
              <a:rPr lang="ar-SA" altLang="en-US" sz="2400" b="1" dirty="0">
                <a:solidFill>
                  <a:schemeClr val="accent6">
                    <a:lumMod val="25000"/>
                  </a:schemeClr>
                </a:solidFill>
                <a:cs typeface="Traditional Arabic" panose="02020603050405020304" pitchFamily="18" charset="-78"/>
              </a:rPr>
              <a:t>زراعة شجيرات صادة للرياح للحفاظ على تماسك التربة.</a:t>
            </a:r>
          </a:p>
          <a:p>
            <a:pPr algn="just">
              <a:spcBef>
                <a:spcPct val="50000"/>
              </a:spcBef>
            </a:pPr>
            <a:r>
              <a:rPr lang="ar-SA" altLang="en-US" sz="2400" b="1" dirty="0">
                <a:solidFill>
                  <a:schemeClr val="accent6">
                    <a:lumMod val="25000"/>
                  </a:schemeClr>
                </a:solidFill>
                <a:cs typeface="Traditional Arabic" panose="02020603050405020304" pitchFamily="18" charset="-78"/>
              </a:rPr>
              <a:t>4.	عودة المواد العضوية المدمجة إلى الحقول.</a:t>
            </a:r>
          </a:p>
          <a:p>
            <a:pPr algn="just">
              <a:spcBef>
                <a:spcPct val="50000"/>
              </a:spcBef>
            </a:pPr>
            <a:r>
              <a:rPr lang="ar-SA" altLang="en-US" sz="2400" b="1" dirty="0">
                <a:solidFill>
                  <a:schemeClr val="accent6">
                    <a:lumMod val="25000"/>
                  </a:schemeClr>
                </a:solidFill>
                <a:cs typeface="Traditional Arabic" panose="02020603050405020304" pitchFamily="18" charset="-78"/>
              </a:rPr>
              <a:t>5.	إيقاف استخدام الأسمدة الكيميائية التي تحتوي على الملح.</a:t>
            </a:r>
          </a:p>
          <a:p>
            <a:pPr algn="just">
              <a:spcBef>
                <a:spcPct val="50000"/>
              </a:spcBef>
            </a:pPr>
            <a:r>
              <a:rPr lang="ar-SA" altLang="en-US" sz="2400" b="1" dirty="0">
                <a:solidFill>
                  <a:schemeClr val="accent6">
                    <a:lumMod val="25000"/>
                  </a:schemeClr>
                </a:solidFill>
                <a:cs typeface="Traditional Arabic" panose="02020603050405020304" pitchFamily="18" charset="-78"/>
              </a:rPr>
              <a:t>6.	حماية التربة من انسياب </a:t>
            </a:r>
            <a:r>
              <a:rPr lang="ar-SA" altLang="en-US" sz="2400" b="1" dirty="0" smtClean="0">
                <a:solidFill>
                  <a:schemeClr val="accent6">
                    <a:lumMod val="25000"/>
                  </a:schemeClr>
                </a:solidFill>
                <a:cs typeface="Traditional Arabic" panose="02020603050405020304" pitchFamily="18" charset="-78"/>
              </a:rPr>
              <a:t>المياه</a:t>
            </a:r>
            <a:endParaRPr lang="ar-SA" altLang="en-US" sz="2400" b="1" dirty="0">
              <a:solidFill>
                <a:schemeClr val="accent6">
                  <a:lumMod val="25000"/>
                </a:schemeClr>
              </a:solidFill>
              <a:cs typeface="Traditional Arabic" panose="02020603050405020304" pitchFamily="18" charset="-78"/>
            </a:endParaRPr>
          </a:p>
        </p:txBody>
      </p:sp>
      <p:sp>
        <p:nvSpPr>
          <p:cNvPr id="9" name="Title 1"/>
          <p:cNvSpPr txBox="1">
            <a:spLocks/>
          </p:cNvSpPr>
          <p:nvPr/>
        </p:nvSpPr>
        <p:spPr>
          <a:xfrm>
            <a:off x="344488" y="275940"/>
            <a:ext cx="8915400" cy="776796"/>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r>
              <a:rPr lang="ar-SA" sz="2000" dirty="0"/>
              <a:t>الزراعة المستدامة                                                 </a:t>
            </a:r>
            <a:r>
              <a:rPr lang="ar-SA" sz="2000" dirty="0" smtClean="0"/>
              <a:t>                           المحاضرة </a:t>
            </a:r>
            <a:r>
              <a:rPr lang="ar-IQ" sz="2000" dirty="0" smtClean="0"/>
              <a:t>السابعة</a:t>
            </a:r>
            <a:endParaRPr lang="en-US" sz="2000" dirty="0"/>
          </a:p>
        </p:txBody>
      </p:sp>
    </p:spTree>
    <p:extLst>
      <p:ext uri="{BB962C8B-B14F-4D97-AF65-F5344CB8AC3E}">
        <p14:creationId xmlns:p14="http://schemas.microsoft.com/office/powerpoint/2010/main" val="2689821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16</a:t>
            </a:fld>
            <a:endParaRPr lang="en-US" dirty="0"/>
          </a:p>
        </p:txBody>
      </p:sp>
      <p:sp>
        <p:nvSpPr>
          <p:cNvPr id="5" name="Text Box 3"/>
          <p:cNvSpPr txBox="1">
            <a:spLocks noChangeArrowheads="1"/>
          </p:cNvSpPr>
          <p:nvPr/>
        </p:nvSpPr>
        <p:spPr bwMode="auto">
          <a:xfrm>
            <a:off x="350838" y="1412776"/>
            <a:ext cx="9204325"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ar-SA" altLang="en-US" sz="2400" b="1" dirty="0">
                <a:solidFill>
                  <a:schemeClr val="accent6">
                    <a:lumMod val="25000"/>
                  </a:schemeClr>
                </a:solidFill>
                <a:cs typeface="Traditional Arabic" panose="02020603050405020304" pitchFamily="18" charset="-78"/>
              </a:rPr>
              <a:t>إن الجوانب الاقتصادية والاجتماعية للاستدامة مفهومة بشكل جزئي أيضا. وفيما يتعلق بالزراعة الأقل تركيزا، فإن أفضل تحليل معروف في هذا المجال هو دراسة </a:t>
            </a:r>
            <a:r>
              <a:rPr lang="ar-SA" altLang="en-US" sz="2400" b="1" dirty="0" err="1">
                <a:solidFill>
                  <a:schemeClr val="accent6">
                    <a:lumMod val="25000"/>
                  </a:schemeClr>
                </a:solidFill>
                <a:cs typeface="Traditional Arabic" panose="02020603050405020304" pitchFamily="18" charset="-78"/>
              </a:rPr>
              <a:t>نيتنج</a:t>
            </a:r>
            <a:r>
              <a:rPr lang="ar-SA" altLang="en-US" sz="2400" b="1" dirty="0">
                <a:solidFill>
                  <a:schemeClr val="accent6">
                    <a:lumMod val="25000"/>
                  </a:schemeClr>
                </a:solidFill>
                <a:cs typeface="Traditional Arabic" panose="02020603050405020304" pitchFamily="18" charset="-78"/>
              </a:rPr>
              <a:t> </a:t>
            </a:r>
            <a:r>
              <a:rPr lang="en-US" altLang="en-US" sz="2400" b="1" dirty="0" smtClean="0">
                <a:solidFill>
                  <a:schemeClr val="accent6">
                    <a:lumMod val="25000"/>
                  </a:schemeClr>
                </a:solidFill>
                <a:cs typeface="Traditional Arabic" panose="02020603050405020304" pitchFamily="18" charset="-78"/>
              </a:rPr>
              <a:t> Netting </a:t>
            </a:r>
            <a:r>
              <a:rPr lang="ar-SA" altLang="en-US" sz="2400" b="1" dirty="0">
                <a:solidFill>
                  <a:schemeClr val="accent6">
                    <a:lumMod val="25000"/>
                  </a:schemeClr>
                </a:solidFill>
                <a:cs typeface="Traditional Arabic" panose="02020603050405020304" pitchFamily="18" charset="-78"/>
              </a:rPr>
              <a:t>حول أنظمة صغار </a:t>
            </a:r>
            <a:r>
              <a:rPr lang="ar-SA" altLang="en-US" sz="2400" b="1" dirty="0" smtClean="0">
                <a:solidFill>
                  <a:schemeClr val="accent6">
                    <a:lumMod val="25000"/>
                  </a:schemeClr>
                </a:solidFill>
                <a:cs typeface="Traditional Arabic" panose="02020603050405020304" pitchFamily="18" charset="-78"/>
              </a:rPr>
              <a:t>الملاك. </a:t>
            </a:r>
          </a:p>
          <a:p>
            <a:pPr algn="just">
              <a:spcBef>
                <a:spcPct val="50000"/>
              </a:spcBef>
            </a:pPr>
            <a:r>
              <a:rPr lang="ar-SA" altLang="en-US" sz="2400" b="1" dirty="0" smtClean="0">
                <a:solidFill>
                  <a:schemeClr val="accent6">
                    <a:lumMod val="25000"/>
                  </a:schemeClr>
                </a:solidFill>
                <a:cs typeface="Traditional Arabic" panose="02020603050405020304" pitchFamily="18" charset="-78"/>
              </a:rPr>
              <a:t>تعرف </a:t>
            </a:r>
            <a:r>
              <a:rPr lang="ar-SA" altLang="en-US" sz="2400" b="1" dirty="0">
                <a:solidFill>
                  <a:schemeClr val="accent6">
                    <a:lumMod val="25000"/>
                  </a:schemeClr>
                </a:solidFill>
                <a:cs typeface="Traditional Arabic" panose="02020603050405020304" pitchFamily="18" charset="-78"/>
              </a:rPr>
              <a:t>مجموعة أكسفورد المعنية بالاستدامة </a:t>
            </a:r>
            <a:r>
              <a:rPr lang="en-US" altLang="en-US" sz="2400" b="1" dirty="0">
                <a:solidFill>
                  <a:schemeClr val="accent6">
                    <a:lumMod val="25000"/>
                  </a:schemeClr>
                </a:solidFill>
                <a:cs typeface="Traditional Arabic" panose="02020603050405020304" pitchFamily="18" charset="-78"/>
              </a:rPr>
              <a:t>Oxford Sustainable Group </a:t>
            </a:r>
            <a:r>
              <a:rPr lang="ar-SA" altLang="en-US" sz="2400" b="1" dirty="0">
                <a:solidFill>
                  <a:schemeClr val="accent6">
                    <a:lumMod val="25000"/>
                  </a:schemeClr>
                </a:solidFill>
                <a:cs typeface="Traditional Arabic" panose="02020603050405020304" pitchFamily="18" charset="-78"/>
              </a:rPr>
              <a:t>الاستدامة في هذا السياق بشكل أوسع، آخذة في الاعتبار التأثير على جميع أصحاب المصالح ومن خلال نهج شامل.</a:t>
            </a:r>
          </a:p>
          <a:p>
            <a:pPr algn="just">
              <a:spcBef>
                <a:spcPct val="50000"/>
              </a:spcBef>
            </a:pPr>
            <a:r>
              <a:rPr lang="ar-SA" altLang="en-US" sz="2400" b="1" dirty="0" smtClean="0">
                <a:solidFill>
                  <a:schemeClr val="accent6">
                    <a:lumMod val="25000"/>
                  </a:schemeClr>
                </a:solidFill>
                <a:cs typeface="Traditional Arabic" panose="02020603050405020304" pitchFamily="18" charset="-78"/>
              </a:rPr>
              <a:t>ومع </a:t>
            </a:r>
            <a:r>
              <a:rPr lang="ar-SA" altLang="en-US" sz="2400" b="1" dirty="0">
                <a:solidFill>
                  <a:schemeClr val="accent6">
                    <a:lumMod val="25000"/>
                  </a:schemeClr>
                </a:solidFill>
                <a:cs typeface="Traditional Arabic" panose="02020603050405020304" pitchFamily="18" charset="-78"/>
              </a:rPr>
              <a:t>الأخذ في الاعتبار الموارد الطبيعية المحدودة بأي تكلفة محددة وفي أي موقع محدد، فإن الزراعة التي تفتقر إلى الكفاءة أو المضرة بالموارد تستنفد في نهاية المطاف الموارد المتوفرة أو تضعف القدرة على تحمل تكلفتها والحصول عليها. كما أنها قد تُحدث آثارا خارجية سلبية مثل التلوث، فضلاً عن التكاليف المالية والإنتاجية.</a:t>
            </a:r>
          </a:p>
          <a:p>
            <a:pPr algn="just">
              <a:spcBef>
                <a:spcPct val="50000"/>
              </a:spcBef>
            </a:pPr>
            <a:r>
              <a:rPr lang="ar-SA" altLang="en-US" sz="2400" b="1" dirty="0" smtClean="0">
                <a:solidFill>
                  <a:schemeClr val="accent6">
                    <a:lumMod val="25000"/>
                  </a:schemeClr>
                </a:solidFill>
                <a:cs typeface="Traditional Arabic" panose="02020603050405020304" pitchFamily="18" charset="-78"/>
              </a:rPr>
              <a:t>علاوة </a:t>
            </a:r>
            <a:r>
              <a:rPr lang="ar-SA" altLang="en-US" sz="2400" b="1" dirty="0">
                <a:solidFill>
                  <a:schemeClr val="accent6">
                    <a:lumMod val="25000"/>
                  </a:schemeClr>
                </a:solidFill>
                <a:cs typeface="Traditional Arabic" panose="02020603050405020304" pitchFamily="18" charset="-78"/>
              </a:rPr>
              <a:t>على ذلك، يجب تفسير طريقة بيع المحاصيل ضمن معادلة الاستدامة. فـالغذاء الذي يتم بيعه محليا لا يتطلب طاقة إضافية للنقل (بما في ذلك المستهلكون). أما الغذاء الذي يتم بيعه في أماكن بعيدة، سواء في أسواق المزارعين أو في المراكز التجارية، فيؤدي إلى تكبد مجموعة أخرى من تكاليف الطاقة مقابل المواد </a:t>
            </a:r>
            <a:r>
              <a:rPr lang="ar-SA" altLang="en-US" sz="2400" b="1" dirty="0" smtClean="0">
                <a:solidFill>
                  <a:schemeClr val="accent6">
                    <a:lumMod val="25000"/>
                  </a:schemeClr>
                </a:solidFill>
                <a:cs typeface="Traditional Arabic" panose="02020603050405020304" pitchFamily="18" charset="-78"/>
              </a:rPr>
              <a:t>والعمالة والنقل</a:t>
            </a:r>
            <a:r>
              <a:rPr lang="ar-SA" altLang="en-US" sz="2400" b="1" dirty="0">
                <a:solidFill>
                  <a:schemeClr val="accent6">
                    <a:lumMod val="25000"/>
                  </a:schemeClr>
                </a:solidFill>
                <a:cs typeface="Traditional Arabic" panose="02020603050405020304" pitchFamily="18" charset="-78"/>
              </a:rPr>
              <a:t>.</a:t>
            </a:r>
          </a:p>
        </p:txBody>
      </p:sp>
      <p:sp>
        <p:nvSpPr>
          <p:cNvPr id="8" name="Text Box 2"/>
          <p:cNvSpPr txBox="1">
            <a:spLocks noChangeArrowheads="1"/>
          </p:cNvSpPr>
          <p:nvPr/>
        </p:nvSpPr>
        <p:spPr bwMode="auto">
          <a:xfrm>
            <a:off x="6393160" y="836712"/>
            <a:ext cx="30842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ar-SA" altLang="en-US" sz="3200" b="1" u="sng" dirty="0">
                <a:solidFill>
                  <a:srgbClr val="C00000"/>
                </a:solidFill>
                <a:cs typeface="Traditional Arabic" panose="02020603050405020304" pitchFamily="18" charset="-78"/>
              </a:rPr>
              <a:t>الاقتصاد</a:t>
            </a:r>
            <a:endParaRPr lang="en-US" altLang="en-US" sz="3200" b="1" u="sng" dirty="0">
              <a:solidFill>
                <a:srgbClr val="C00000"/>
              </a:solidFill>
              <a:cs typeface="Traditional Arabic" panose="02020603050405020304" pitchFamily="18" charset="-78"/>
            </a:endParaRPr>
          </a:p>
        </p:txBody>
      </p:sp>
      <p:sp>
        <p:nvSpPr>
          <p:cNvPr id="9" name="Title 1"/>
          <p:cNvSpPr txBox="1">
            <a:spLocks/>
          </p:cNvSpPr>
          <p:nvPr/>
        </p:nvSpPr>
        <p:spPr>
          <a:xfrm>
            <a:off x="344488" y="275940"/>
            <a:ext cx="8915400" cy="776796"/>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r>
              <a:rPr lang="ar-SA" sz="2000" dirty="0"/>
              <a:t>الزراعة المستدامة                                                 </a:t>
            </a:r>
            <a:r>
              <a:rPr lang="ar-SA" sz="2000" dirty="0" smtClean="0"/>
              <a:t>                           المحاضرة الحادية عشر</a:t>
            </a:r>
            <a:endParaRPr lang="en-US" sz="2000" dirty="0"/>
          </a:p>
        </p:txBody>
      </p:sp>
    </p:spTree>
    <p:extLst>
      <p:ext uri="{BB962C8B-B14F-4D97-AF65-F5344CB8AC3E}">
        <p14:creationId xmlns:p14="http://schemas.microsoft.com/office/powerpoint/2010/main" val="3595437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17</a:t>
            </a:fld>
            <a:endParaRPr lang="en-US" dirty="0"/>
          </a:p>
        </p:txBody>
      </p:sp>
      <p:sp>
        <p:nvSpPr>
          <p:cNvPr id="5" name="Text Box 3"/>
          <p:cNvSpPr txBox="1">
            <a:spLocks noChangeArrowheads="1"/>
          </p:cNvSpPr>
          <p:nvPr/>
        </p:nvSpPr>
        <p:spPr bwMode="auto">
          <a:xfrm>
            <a:off x="350838" y="1412776"/>
            <a:ext cx="9204325"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ar-SA" altLang="en-US" sz="2400" b="1" dirty="0">
                <a:solidFill>
                  <a:schemeClr val="accent6">
                    <a:lumMod val="25000"/>
                  </a:schemeClr>
                </a:solidFill>
                <a:cs typeface="Traditional Arabic" panose="02020603050405020304" pitchFamily="18" charset="-78"/>
              </a:rPr>
              <a:t>إن نوع المحصول ومكان زراعته وكيفية زراعته هي أمور متروكة لحرية الاختيار.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من </a:t>
            </a:r>
            <a:r>
              <a:rPr lang="ar-SA" altLang="en-US" sz="2400" b="1" dirty="0">
                <a:solidFill>
                  <a:schemeClr val="accent6">
                    <a:lumMod val="25000"/>
                  </a:schemeClr>
                </a:solidFill>
                <a:cs typeface="Traditional Arabic" panose="02020603050405020304" pitchFamily="18" charset="-78"/>
              </a:rPr>
              <a:t>بين العديد من الممارسات الممكنة للزراعة المستدامة تطبيق الدورة الزراعية وتعديل التربة، وكلاهما مصمم لضمان حصول المحاصيل التي تتم زراعتها على العناصر المغذية الضرورية للنمو.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تشمل </a:t>
            </a:r>
            <a:r>
              <a:rPr lang="ar-SA" altLang="en-US" sz="2400" b="1" dirty="0">
                <a:solidFill>
                  <a:schemeClr val="accent6">
                    <a:lumMod val="25000"/>
                  </a:schemeClr>
                </a:solidFill>
                <a:cs typeface="Traditional Arabic" panose="02020603050405020304" pitchFamily="18" charset="-78"/>
              </a:rPr>
              <a:t>تعديلات التربة استخدام الأسمدة العضوية المتوفرة محليا من خلال مراكز إعادة التدوير المجتمعية. وتساعد مراكز إعادة التدوير المجتمعية في إنتاج الأسمدة العضوية المطلوبة في الحقول العضوية المحلية.</a:t>
            </a:r>
          </a:p>
          <a:p>
            <a:pPr algn="just">
              <a:spcBef>
                <a:spcPct val="50000"/>
              </a:spcBef>
            </a:pPr>
            <a:r>
              <a:rPr lang="ar-SA" altLang="en-US" sz="2400" b="1" dirty="0" smtClean="0">
                <a:solidFill>
                  <a:schemeClr val="accent6">
                    <a:lumMod val="25000"/>
                  </a:schemeClr>
                </a:solidFill>
                <a:cs typeface="Traditional Arabic" panose="02020603050405020304" pitchFamily="18" charset="-78"/>
              </a:rPr>
              <a:t>لقد </a:t>
            </a:r>
            <a:r>
              <a:rPr lang="ar-SA" altLang="en-US" sz="2400" b="1" dirty="0">
                <a:solidFill>
                  <a:schemeClr val="accent6">
                    <a:lumMod val="25000"/>
                  </a:schemeClr>
                </a:solidFill>
                <a:cs typeface="Traditional Arabic" panose="02020603050405020304" pitchFamily="18" charset="-78"/>
              </a:rPr>
              <a:t>كانت كيفية تحقيق الاستدامة في الزراعة محل جدل بين العديد من العلماء. فيساعد استخدام إعادة التدوير المجتمعية لفضلات المطبخ والفناء المنزلي في الاستفادة من الموارد المنزلية المتاحة بشكل شائع</a:t>
            </a:r>
            <a:r>
              <a:rPr lang="ar-SA" altLang="en-US" sz="2400" b="1" dirty="0" smtClean="0">
                <a:solidFill>
                  <a:schemeClr val="accent6">
                    <a:lumMod val="25000"/>
                  </a:schemeClr>
                </a:solidFill>
                <a:cs typeface="Traditional Arabic" panose="02020603050405020304" pitchFamily="18" charset="-78"/>
              </a:rPr>
              <a:t>.</a:t>
            </a:r>
          </a:p>
          <a:p>
            <a:pPr algn="just">
              <a:spcBef>
                <a:spcPct val="50000"/>
              </a:spcBef>
            </a:pPr>
            <a:r>
              <a:rPr lang="ar-SA" altLang="en-US" sz="2400" b="1" dirty="0" smtClean="0">
                <a:solidFill>
                  <a:schemeClr val="accent6">
                    <a:lumMod val="25000"/>
                  </a:schemeClr>
                </a:solidFill>
                <a:cs typeface="Traditional Arabic" panose="02020603050405020304" pitchFamily="18" charset="-78"/>
              </a:rPr>
              <a:t>كان </a:t>
            </a:r>
            <a:r>
              <a:rPr lang="ar-SA" altLang="en-US" sz="2400" b="1" dirty="0">
                <a:solidFill>
                  <a:schemeClr val="accent6">
                    <a:lumMod val="25000"/>
                  </a:schemeClr>
                </a:solidFill>
                <a:cs typeface="Traditional Arabic" panose="02020603050405020304" pitchFamily="18" charset="-78"/>
              </a:rPr>
              <a:t>يتم الإلقاء بهذه الموارد في الماضي في مواقع كبيرة للتخلص من النفايات، أما الآن فتستخدم لإنتاج أسمدة عضوية منخفضة التكلفة للزراعة العضوية.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تتضمن </a:t>
            </a:r>
            <a:r>
              <a:rPr lang="ar-SA" altLang="en-US" sz="2400" b="1" dirty="0">
                <a:solidFill>
                  <a:schemeClr val="accent6">
                    <a:lumMod val="25000"/>
                  </a:schemeClr>
                </a:solidFill>
                <a:cs typeface="Traditional Arabic" panose="02020603050405020304" pitchFamily="18" charset="-78"/>
              </a:rPr>
              <a:t>الممارسات الأخرى زراعة عدد من المحاصيل المعمرة المختلفة في حقل واحد، بحيث تتم زراعة كل منها في فصل منفصل حتى لا تنافس بعضها البعض على الموارد الطبيعية</a:t>
            </a:r>
            <a:r>
              <a:rPr lang="ar-SA" altLang="en-US" sz="2400" b="1" dirty="0" smtClean="0">
                <a:solidFill>
                  <a:schemeClr val="accent6">
                    <a:lumMod val="25000"/>
                  </a:schemeClr>
                </a:solidFill>
                <a:cs typeface="Traditional Arabic" panose="02020603050405020304" pitchFamily="18" charset="-78"/>
              </a:rPr>
              <a:t>.</a:t>
            </a:r>
          </a:p>
        </p:txBody>
      </p:sp>
      <p:sp>
        <p:nvSpPr>
          <p:cNvPr id="8" name="Text Box 2"/>
          <p:cNvSpPr txBox="1">
            <a:spLocks noChangeArrowheads="1"/>
          </p:cNvSpPr>
          <p:nvPr/>
        </p:nvSpPr>
        <p:spPr bwMode="auto">
          <a:xfrm>
            <a:off x="6393160" y="836712"/>
            <a:ext cx="30842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ar-SA" altLang="en-US" sz="3200" b="1" u="sng" dirty="0">
                <a:solidFill>
                  <a:srgbClr val="C00000"/>
                </a:solidFill>
                <a:cs typeface="Traditional Arabic" panose="02020603050405020304" pitchFamily="18" charset="-78"/>
              </a:rPr>
              <a:t>الطرق</a:t>
            </a:r>
            <a:endParaRPr lang="en-US" altLang="en-US" sz="3200" b="1" u="sng" dirty="0">
              <a:solidFill>
                <a:srgbClr val="C00000"/>
              </a:solidFill>
              <a:cs typeface="Traditional Arabic" panose="02020603050405020304" pitchFamily="18" charset="-78"/>
            </a:endParaRPr>
          </a:p>
        </p:txBody>
      </p:sp>
      <p:sp>
        <p:nvSpPr>
          <p:cNvPr id="9" name="Title 1"/>
          <p:cNvSpPr txBox="1">
            <a:spLocks/>
          </p:cNvSpPr>
          <p:nvPr/>
        </p:nvSpPr>
        <p:spPr>
          <a:xfrm>
            <a:off x="344488" y="275940"/>
            <a:ext cx="8915400" cy="776796"/>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r>
              <a:rPr lang="ar-SA" sz="2000" dirty="0"/>
              <a:t>الزراعة المستدامة                                                 </a:t>
            </a:r>
            <a:r>
              <a:rPr lang="ar-SA" sz="2000" dirty="0" smtClean="0"/>
              <a:t>                           المحاضرة </a:t>
            </a:r>
            <a:r>
              <a:rPr lang="ar-IQ" sz="2000" dirty="0" smtClean="0"/>
              <a:t>السابعة</a:t>
            </a:r>
            <a:endParaRPr lang="en-US" sz="2000" dirty="0"/>
          </a:p>
        </p:txBody>
      </p:sp>
    </p:spTree>
    <p:extLst>
      <p:ext uri="{BB962C8B-B14F-4D97-AF65-F5344CB8AC3E}">
        <p14:creationId xmlns:p14="http://schemas.microsoft.com/office/powerpoint/2010/main" val="287787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18</a:t>
            </a:fld>
            <a:endParaRPr lang="en-US" dirty="0"/>
          </a:p>
        </p:txBody>
      </p:sp>
      <p:sp>
        <p:nvSpPr>
          <p:cNvPr id="5" name="Text Box 3"/>
          <p:cNvSpPr txBox="1">
            <a:spLocks noChangeArrowheads="1"/>
          </p:cNvSpPr>
          <p:nvPr/>
        </p:nvSpPr>
        <p:spPr bwMode="auto">
          <a:xfrm>
            <a:off x="350838" y="836712"/>
            <a:ext cx="9204325"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ar-SA" altLang="en-US" sz="2400" b="1" dirty="0" smtClean="0">
                <a:solidFill>
                  <a:schemeClr val="accent6">
                    <a:lumMod val="25000"/>
                  </a:schemeClr>
                </a:solidFill>
                <a:cs typeface="Traditional Arabic" panose="02020603050405020304" pitchFamily="18" charset="-78"/>
              </a:rPr>
              <a:t>يثمر </a:t>
            </a:r>
            <a:r>
              <a:rPr lang="ar-SA" altLang="en-US" sz="2400" b="1" dirty="0">
                <a:solidFill>
                  <a:schemeClr val="accent6">
                    <a:lumMod val="25000"/>
                  </a:schemeClr>
                </a:solidFill>
                <a:cs typeface="Traditional Arabic" panose="02020603050405020304" pitchFamily="18" charset="-78"/>
              </a:rPr>
              <a:t>تطبيق هذا النظام عن زيادة المقاومة للأمراض وتقليل آثار التعرية وفقدان العناصر المغذية بالتربة. على سبيل المثال، فإن تثبيت النيتروجين من خلال البقول، والذي </a:t>
            </a:r>
            <a:r>
              <a:rPr lang="ar-SA" altLang="en-US" sz="2400" b="1" dirty="0" smtClean="0">
                <a:solidFill>
                  <a:schemeClr val="accent6">
                    <a:lumMod val="25000"/>
                  </a:schemeClr>
                </a:solidFill>
                <a:cs typeface="Traditional Arabic" panose="02020603050405020304" pitchFamily="18" charset="-78"/>
              </a:rPr>
              <a:t>يستخدم </a:t>
            </a:r>
            <a:r>
              <a:rPr lang="ar-SA" altLang="en-US" sz="2400" b="1" dirty="0">
                <a:solidFill>
                  <a:schemeClr val="accent6">
                    <a:lumMod val="25000"/>
                  </a:schemeClr>
                </a:solidFill>
                <a:cs typeface="Traditional Arabic" panose="02020603050405020304" pitchFamily="18" charset="-78"/>
              </a:rPr>
              <a:t>مع النباتات التي تعتمد على </a:t>
            </a:r>
            <a:r>
              <a:rPr lang="ar-SA" altLang="en-US" sz="2400" b="1" dirty="0" err="1">
                <a:solidFill>
                  <a:schemeClr val="accent6">
                    <a:lumMod val="25000"/>
                  </a:schemeClr>
                </a:solidFill>
                <a:cs typeface="Traditional Arabic" panose="02020603050405020304" pitchFamily="18" charset="-78"/>
              </a:rPr>
              <a:t>النيترات</a:t>
            </a:r>
            <a:r>
              <a:rPr lang="ar-SA" altLang="en-US" sz="2400" b="1" dirty="0">
                <a:solidFill>
                  <a:schemeClr val="accent6">
                    <a:lumMod val="25000"/>
                  </a:schemeClr>
                </a:solidFill>
                <a:cs typeface="Traditional Arabic" panose="02020603050405020304" pitchFamily="18" charset="-78"/>
              </a:rPr>
              <a:t> الموجودة في التربة في النمو، يتيح إمكانية إعادة استخدام الأرض سنويًا. </a:t>
            </a:r>
            <a:r>
              <a:rPr lang="ar-SA" altLang="en-US" sz="2400" b="1" dirty="0" err="1" smtClean="0">
                <a:solidFill>
                  <a:schemeClr val="accent6">
                    <a:lumMod val="25000"/>
                  </a:schemeClr>
                </a:solidFill>
                <a:cs typeface="Traditional Arabic" panose="02020603050405020304" pitchFamily="18" charset="-78"/>
              </a:rPr>
              <a:t>يث</a:t>
            </a:r>
            <a:r>
              <a:rPr lang="ar-SA" altLang="en-US" sz="2400" b="1" dirty="0" smtClean="0">
                <a:solidFill>
                  <a:schemeClr val="accent6">
                    <a:lumMod val="25000"/>
                  </a:schemeClr>
                </a:solidFill>
                <a:cs typeface="Traditional Arabic" panose="02020603050405020304" pitchFamily="18" charset="-78"/>
              </a:rPr>
              <a:t> </a:t>
            </a:r>
            <a:r>
              <a:rPr lang="ar-SA" altLang="en-US" sz="2400" b="1" dirty="0">
                <a:solidFill>
                  <a:schemeClr val="accent6">
                    <a:lumMod val="25000"/>
                  </a:schemeClr>
                </a:solidFill>
                <a:cs typeface="Traditional Arabic" panose="02020603050405020304" pitchFamily="18" charset="-78"/>
              </a:rPr>
              <a:t>تنمو البقول لمدة موسم وتجدد التربة وتمدها بالأمونيوم </a:t>
            </a:r>
            <a:r>
              <a:rPr lang="ar-SA" altLang="en-US" sz="2400" b="1" dirty="0" err="1">
                <a:solidFill>
                  <a:schemeClr val="accent6">
                    <a:lumMod val="25000"/>
                  </a:schemeClr>
                </a:solidFill>
                <a:cs typeface="Traditional Arabic" panose="02020603050405020304" pitchFamily="18" charset="-78"/>
              </a:rPr>
              <a:t>والنيترات</a:t>
            </a:r>
            <a:r>
              <a:rPr lang="ar-SA" altLang="en-US" sz="2400" b="1" dirty="0">
                <a:solidFill>
                  <a:schemeClr val="accent6">
                    <a:lumMod val="25000"/>
                  </a:schemeClr>
                </a:solidFill>
                <a:cs typeface="Traditional Arabic" panose="02020603050405020304" pitchFamily="18" charset="-78"/>
              </a:rPr>
              <a:t>، وفي الموسم التالي يمكن بذر بذور نباتات أخرى لتنمو في الحقل استعدادًا للحصاد.</a:t>
            </a:r>
          </a:p>
          <a:p>
            <a:pPr algn="just">
              <a:spcBef>
                <a:spcPct val="50000"/>
              </a:spcBef>
            </a:pPr>
            <a:r>
              <a:rPr lang="ar-SA" altLang="en-US" sz="2400" b="1" dirty="0" smtClean="0">
                <a:solidFill>
                  <a:schemeClr val="accent6">
                    <a:lumMod val="25000"/>
                  </a:schemeClr>
                </a:solidFill>
                <a:cs typeface="Traditional Arabic" panose="02020603050405020304" pitchFamily="18" charset="-78"/>
              </a:rPr>
              <a:t>وتعد </a:t>
            </a:r>
            <a:r>
              <a:rPr lang="ar-SA" altLang="en-US" sz="2400" b="1" dirty="0">
                <a:solidFill>
                  <a:schemeClr val="accent6">
                    <a:lumMod val="25000"/>
                  </a:schemeClr>
                </a:solidFill>
                <a:cs typeface="Traditional Arabic" panose="02020603050405020304" pitchFamily="18" charset="-78"/>
              </a:rPr>
              <a:t>الزراعة الأحادية، وهي طريقة لزراعة محصول واحد فقط في المرة في حقل معين، من الممارسات الواسعة الانتشار، إلا أن هناك بعض الشكوك حول استدامتها، خاصة إذا تمت زراعة نفس المحصول كل عام</a:t>
            </a:r>
            <a:r>
              <a:rPr lang="ar-SA" altLang="en-US" sz="2400" b="1" dirty="0" smtClean="0">
                <a:solidFill>
                  <a:schemeClr val="accent6">
                    <a:lumMod val="25000"/>
                  </a:schemeClr>
                </a:solidFill>
                <a:cs typeface="Traditional Arabic" panose="02020603050405020304" pitchFamily="18" charset="-78"/>
              </a:rPr>
              <a:t>.</a:t>
            </a:r>
          </a:p>
          <a:p>
            <a:pPr algn="just">
              <a:spcBef>
                <a:spcPct val="50000"/>
              </a:spcBef>
            </a:pPr>
            <a:r>
              <a:rPr lang="ar-SA" altLang="en-US" sz="2400" b="1" dirty="0" smtClean="0">
                <a:solidFill>
                  <a:schemeClr val="accent6">
                    <a:lumMod val="25000"/>
                  </a:schemeClr>
                </a:solidFill>
                <a:cs typeface="Traditional Arabic" panose="02020603050405020304" pitchFamily="18" charset="-78"/>
              </a:rPr>
              <a:t>الآن </a:t>
            </a:r>
            <a:r>
              <a:rPr lang="ar-SA" altLang="en-US" sz="2400" b="1" dirty="0">
                <a:solidFill>
                  <a:schemeClr val="accent6">
                    <a:lumMod val="25000"/>
                  </a:schemeClr>
                </a:solidFill>
                <a:cs typeface="Traditional Arabic" panose="02020603050405020304" pitchFamily="18" charset="-78"/>
              </a:rPr>
              <a:t>أصبح من المعروف أنه للتغلب على هذه المشكلة يمكن للمدن والحقول المحلية العمل معًا لإنتاج السماد العضوي اللازم للمزارعين في الحقول المحيطة. ويؤدي هذا أحيانا، إلى جانب زراعة محاصيل مختلطة (الزراعة متعددة المحاصيل)، إلى خفض معدلات الإصابة بالأمراض ومشكلات الآفات ولكن نادرا، إن حدث أصلا، أن تتم مقارنة الزراعة متعددة المحاصيل بالممارسة الأوسع انتشارا وهي زراعة محاصيل مختلفة في سنوات متعاقبة (الدورة الزراعية) والتي تحقق نفس التنوع </a:t>
            </a:r>
            <a:r>
              <a:rPr lang="ar-SA" altLang="en-US" sz="2400" b="1" dirty="0" smtClean="0">
                <a:solidFill>
                  <a:schemeClr val="accent6">
                    <a:lumMod val="25000"/>
                  </a:schemeClr>
                </a:solidFill>
                <a:cs typeface="Traditional Arabic" panose="02020603050405020304" pitchFamily="18" charset="-78"/>
              </a:rPr>
              <a:t>المحصولى </a:t>
            </a:r>
            <a:r>
              <a:rPr lang="ar-SA" altLang="en-US" sz="2400" b="1" dirty="0">
                <a:solidFill>
                  <a:schemeClr val="accent6">
                    <a:lumMod val="25000"/>
                  </a:schemeClr>
                </a:solidFill>
                <a:cs typeface="Traditional Arabic" panose="02020603050405020304" pitchFamily="18" charset="-78"/>
              </a:rPr>
              <a:t>بصفة عامة.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كما </a:t>
            </a:r>
            <a:r>
              <a:rPr lang="ar-SA" altLang="en-US" sz="2400" b="1" dirty="0">
                <a:solidFill>
                  <a:schemeClr val="accent6">
                    <a:lumMod val="25000"/>
                  </a:schemeClr>
                </a:solidFill>
                <a:cs typeface="Traditional Arabic" panose="02020603050405020304" pitchFamily="18" charset="-78"/>
              </a:rPr>
              <a:t>أن أنظمة زراعة المحاصيل التي تتضمن مجموعة متنوعة من المحاصيل (الزراعة متعددة المحاصيل و/أو الدورة الزراعية) قد تجدد النيتروجين (إذا تضمنت البقول)، وكذلك فإنها قد تستخدم الموارد مثل أشعة الشمس أو المياه أو العناصر المغذية بفعالية </a:t>
            </a:r>
            <a:r>
              <a:rPr lang="ar-SA" altLang="en-US" sz="2400" b="1" dirty="0" smtClean="0">
                <a:solidFill>
                  <a:schemeClr val="accent6">
                    <a:lumMod val="25000"/>
                  </a:schemeClr>
                </a:solidFill>
                <a:cs typeface="Traditional Arabic" panose="02020603050405020304" pitchFamily="18" charset="-78"/>
              </a:rPr>
              <a:t>أكبر</a:t>
            </a:r>
            <a:endParaRPr lang="en-US" altLang="en-US" sz="2400" b="1" dirty="0">
              <a:solidFill>
                <a:schemeClr val="accent6">
                  <a:lumMod val="25000"/>
                </a:schemeClr>
              </a:solidFill>
              <a:cs typeface="Traditional Arabic" panose="02020603050405020304" pitchFamily="18" charset="-78"/>
            </a:endParaRPr>
          </a:p>
        </p:txBody>
      </p:sp>
      <p:sp>
        <p:nvSpPr>
          <p:cNvPr id="9" name="Title 1"/>
          <p:cNvSpPr txBox="1">
            <a:spLocks/>
          </p:cNvSpPr>
          <p:nvPr/>
        </p:nvSpPr>
        <p:spPr>
          <a:xfrm>
            <a:off x="344488" y="275940"/>
            <a:ext cx="8915400" cy="776796"/>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r>
              <a:rPr lang="ar-SA" sz="2000" dirty="0"/>
              <a:t>الزراعة المستدامة                                                 </a:t>
            </a:r>
            <a:r>
              <a:rPr lang="ar-SA" sz="2000" dirty="0" smtClean="0"/>
              <a:t>                           المحاضرة </a:t>
            </a:r>
            <a:r>
              <a:rPr lang="ar-IQ" sz="2000" dirty="0" smtClean="0"/>
              <a:t>السابعة</a:t>
            </a:r>
            <a:endParaRPr lang="en-US" sz="2000" dirty="0"/>
          </a:p>
        </p:txBody>
      </p:sp>
    </p:spTree>
    <p:extLst>
      <p:ext uri="{BB962C8B-B14F-4D97-AF65-F5344CB8AC3E}">
        <p14:creationId xmlns:p14="http://schemas.microsoft.com/office/powerpoint/2010/main" val="832419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19</a:t>
            </a:fld>
            <a:endParaRPr lang="en-US" dirty="0"/>
          </a:p>
        </p:txBody>
      </p:sp>
      <p:sp>
        <p:nvSpPr>
          <p:cNvPr id="5" name="Text Box 3"/>
          <p:cNvSpPr txBox="1">
            <a:spLocks noChangeArrowheads="1"/>
          </p:cNvSpPr>
          <p:nvPr/>
        </p:nvSpPr>
        <p:spPr bwMode="auto">
          <a:xfrm>
            <a:off x="350838" y="1412776"/>
            <a:ext cx="9204325"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ar-SA" altLang="en-US" sz="2400" b="1" dirty="0">
                <a:solidFill>
                  <a:schemeClr val="accent6">
                    <a:lumMod val="25000"/>
                  </a:schemeClr>
                </a:solidFill>
                <a:cs typeface="Traditional Arabic" panose="02020603050405020304" pitchFamily="18" charset="-78"/>
              </a:rPr>
              <a:t>إن استبدال نظام بيئي طبيعي بعدد قليل من النباتات المتنوعة المختارة بشكل خاص يؤدي إلى تقليل التنوع الوراثي الموجود في الحياة البرية ويجعل الكائنات الحية عرضة للأمراض المنتشرة.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تعد </a:t>
            </a:r>
            <a:r>
              <a:rPr lang="ar-SA" altLang="en-US" sz="2400" b="1" dirty="0">
                <a:solidFill>
                  <a:schemeClr val="accent6">
                    <a:lumMod val="25000"/>
                  </a:schemeClr>
                </a:solidFill>
                <a:cs typeface="Traditional Arabic" panose="02020603050405020304" pitchFamily="18" charset="-78"/>
              </a:rPr>
              <a:t>مجاعة </a:t>
            </a:r>
            <a:r>
              <a:rPr lang="ar-SA" altLang="en-US" sz="2400" b="1" dirty="0" err="1">
                <a:solidFill>
                  <a:schemeClr val="accent6">
                    <a:lumMod val="25000"/>
                  </a:schemeClr>
                </a:solidFill>
                <a:cs typeface="Traditional Arabic" panose="02020603050405020304" pitchFamily="18" charset="-78"/>
              </a:rPr>
              <a:t>أيرلندا</a:t>
            </a:r>
            <a:r>
              <a:rPr lang="ar-SA" altLang="en-US" sz="2400" b="1" dirty="0">
                <a:solidFill>
                  <a:schemeClr val="accent6">
                    <a:lumMod val="25000"/>
                  </a:schemeClr>
                </a:solidFill>
                <a:cs typeface="Traditional Arabic" panose="02020603050405020304" pitchFamily="18" charset="-78"/>
              </a:rPr>
              <a:t> الكبرى (1845-1849) مثالاً شهيرا على أخطار الزراعة الأحادية.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من </a:t>
            </a:r>
            <a:r>
              <a:rPr lang="ar-SA" altLang="en-US" sz="2400" b="1" dirty="0">
                <a:solidFill>
                  <a:schemeClr val="accent6">
                    <a:lumMod val="25000"/>
                  </a:schemeClr>
                </a:solidFill>
                <a:cs typeface="Traditional Arabic" panose="02020603050405020304" pitchFamily="18" charset="-78"/>
              </a:rPr>
              <a:t>الناحية العملية، لا يوجد نهج واحد للزراعة المستدامة، حيث أنه يجب تكييف الطرق والأهداف المحددة لتتناسب مع كل حالة فردية. ربما يكون هناك بعض أساليب الزراعة التي تتعارض بطبيعتها مع مفهوم الاستدامة، ولكن هناك سوء فهم منتشر للآثار المترتبة على بعض الممارسات.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الآن</a:t>
            </a:r>
            <a:r>
              <a:rPr lang="ar-SA" altLang="en-US" sz="2400" b="1" dirty="0">
                <a:solidFill>
                  <a:schemeClr val="accent6">
                    <a:lumMod val="25000"/>
                  </a:schemeClr>
                </a:solidFill>
                <a:cs typeface="Traditional Arabic" panose="02020603050405020304" pitchFamily="18" charset="-78"/>
              </a:rPr>
              <a:t>، يتيح النمو الذي تشهده أسواق المزارعين المحلية الفرصة أمام المزارع الصغيرة لبيع منتجاتها مرة أخرى للمدن التي حصلت منها على السماد العضوي المعاد تدويره.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يساعد </a:t>
            </a:r>
            <a:r>
              <a:rPr lang="ar-SA" altLang="en-US" sz="2400" b="1" dirty="0">
                <a:solidFill>
                  <a:schemeClr val="accent6">
                    <a:lumMod val="25000"/>
                  </a:schemeClr>
                </a:solidFill>
                <a:cs typeface="Traditional Arabic" panose="02020603050405020304" pitchFamily="18" charset="-78"/>
              </a:rPr>
              <a:t>استخدام إعادة التدوير المحلية في صرف الأشخاص عن اتباع أساليب القطع والحرق التي تعد سمة مميزة </a:t>
            </a:r>
            <a:r>
              <a:rPr lang="ar-SA" altLang="en-US" sz="2400" b="1" dirty="0" smtClean="0">
                <a:solidFill>
                  <a:schemeClr val="accent6">
                    <a:lumMod val="25000"/>
                  </a:schemeClr>
                </a:solidFill>
                <a:cs typeface="Traditional Arabic" panose="02020603050405020304" pitchFamily="18" charset="-78"/>
              </a:rPr>
              <a:t>لـلزراعة </a:t>
            </a:r>
            <a:r>
              <a:rPr lang="ar-SA" altLang="en-US" sz="2400" b="1" dirty="0">
                <a:solidFill>
                  <a:schemeClr val="accent6">
                    <a:lumMod val="25000"/>
                  </a:schemeClr>
                </a:solidFill>
                <a:cs typeface="Traditional Arabic" panose="02020603050405020304" pitchFamily="18" charset="-78"/>
              </a:rPr>
              <a:t>المتنقلة وغالبًا ما يُذكر أن لها آثارًا تدميرية </a:t>
            </a:r>
            <a:r>
              <a:rPr lang="ar-SA" altLang="en-US" sz="2400" b="1" dirty="0" smtClean="0">
                <a:solidFill>
                  <a:schemeClr val="accent6">
                    <a:lumMod val="25000"/>
                  </a:schemeClr>
                </a:solidFill>
                <a:cs typeface="Traditional Arabic" panose="02020603050405020304" pitchFamily="18" charset="-78"/>
              </a:rPr>
              <a:t>بطبيعتها.</a:t>
            </a:r>
          </a:p>
        </p:txBody>
      </p:sp>
      <p:sp>
        <p:nvSpPr>
          <p:cNvPr id="8" name="Text Box 2"/>
          <p:cNvSpPr txBox="1">
            <a:spLocks noChangeArrowheads="1"/>
          </p:cNvSpPr>
          <p:nvPr/>
        </p:nvSpPr>
        <p:spPr bwMode="auto">
          <a:xfrm>
            <a:off x="5097016" y="836712"/>
            <a:ext cx="438035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ar-SA" altLang="en-US" sz="3200" b="1" u="sng" dirty="0">
                <a:solidFill>
                  <a:srgbClr val="C00000"/>
                </a:solidFill>
                <a:cs typeface="Traditional Arabic" panose="02020603050405020304" pitchFamily="18" charset="-78"/>
              </a:rPr>
              <a:t>ممارسات الزراعة متعددة المحاصيل</a:t>
            </a:r>
            <a:endParaRPr lang="en-US" altLang="en-US" sz="3200" b="1" u="sng" dirty="0">
              <a:solidFill>
                <a:srgbClr val="C00000"/>
              </a:solidFill>
              <a:cs typeface="Traditional Arabic" panose="02020603050405020304" pitchFamily="18" charset="-78"/>
            </a:endParaRPr>
          </a:p>
        </p:txBody>
      </p:sp>
      <p:sp>
        <p:nvSpPr>
          <p:cNvPr id="9" name="Title 1"/>
          <p:cNvSpPr txBox="1">
            <a:spLocks/>
          </p:cNvSpPr>
          <p:nvPr/>
        </p:nvSpPr>
        <p:spPr>
          <a:xfrm>
            <a:off x="344488" y="275940"/>
            <a:ext cx="8915400" cy="776796"/>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r>
              <a:rPr lang="ar-SA" sz="2000" dirty="0"/>
              <a:t>الزراعة المستدامة                                                 </a:t>
            </a:r>
            <a:r>
              <a:rPr lang="ar-SA" sz="2000" dirty="0" smtClean="0"/>
              <a:t>                           المحاضرة </a:t>
            </a:r>
            <a:r>
              <a:rPr lang="ar-IQ" sz="2000" dirty="0" smtClean="0"/>
              <a:t>السابعة</a:t>
            </a:r>
            <a:endParaRPr lang="en-US" sz="2000" dirty="0"/>
          </a:p>
        </p:txBody>
      </p:sp>
    </p:spTree>
    <p:extLst>
      <p:ext uri="{BB962C8B-B14F-4D97-AF65-F5344CB8AC3E}">
        <p14:creationId xmlns:p14="http://schemas.microsoft.com/office/powerpoint/2010/main" val="239742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391023"/>
            <a:ext cx="8420100" cy="1470025"/>
          </a:xfrm>
        </p:spPr>
        <p:txBody>
          <a:bodyPr/>
          <a:lstStyle/>
          <a:p>
            <a:r>
              <a:rPr lang="ar-SA" b="1" dirty="0"/>
              <a:t>الزراعة </a:t>
            </a:r>
            <a:r>
              <a:rPr lang="ar-SA" b="1" dirty="0" smtClean="0"/>
              <a:t>المستدامة</a:t>
            </a:r>
            <a:endParaRPr lang="ar-SA" dirty="0"/>
          </a:p>
        </p:txBody>
      </p:sp>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2</a:t>
            </a:fld>
            <a:endParaRPr lang="en-US" dirty="0"/>
          </a:p>
        </p:txBody>
      </p:sp>
      <p:sp>
        <p:nvSpPr>
          <p:cNvPr id="5" name="Text Box 3"/>
          <p:cNvSpPr txBox="1">
            <a:spLocks noChangeArrowheads="1"/>
          </p:cNvSpPr>
          <p:nvPr/>
        </p:nvSpPr>
        <p:spPr bwMode="auto">
          <a:xfrm>
            <a:off x="350838" y="3640956"/>
            <a:ext cx="9204325"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ar-SA" altLang="en-US" sz="2400" b="1" dirty="0">
                <a:solidFill>
                  <a:schemeClr val="accent6">
                    <a:lumMod val="25000"/>
                  </a:schemeClr>
                </a:solidFill>
                <a:cs typeface="Traditional Arabic" panose="02020603050405020304" pitchFamily="18" charset="-78"/>
              </a:rPr>
              <a:t>عدم قدرة النظام الزراعة المستخدمة عبر الحقب التاريخية لم تعد قادرة علي الاستمرار في توفيرإنتاج زراعي بنفس المعدلات العالية التي كانت توفرها في بداية استخدامها، ومع التغيرات البيئية والمناخية. على وجه الدقة أصبح من الصعوبة على تلك النظم الوفاء باحتياجات الإنسان. صعوبة استمرار قاعدة الموارد الزراعية في توفير متطلبات الإنسان والمحافظة على تلك القاعدة مادياً وبيئياً، دفع العلماء إلى التفكير في نظم زراعية قادرة علي الوفاء بإحتياجات الانسان الحالية والمستقبلية دون نضوب قاعدة الموارد الزراعية. نتيجة لذلك ظهرت الزراعة المستدامة.</a:t>
            </a:r>
            <a:endParaRPr lang="en-US" altLang="en-US" sz="2400" b="1" dirty="0">
              <a:solidFill>
                <a:schemeClr val="accent6">
                  <a:lumMod val="25000"/>
                </a:schemeClr>
              </a:solidFill>
              <a:cs typeface="Traditional Arabic" panose="02020603050405020304" pitchFamily="18" charset="-78"/>
            </a:endParaRPr>
          </a:p>
        </p:txBody>
      </p:sp>
    </p:spTree>
    <p:extLst>
      <p:ext uri="{BB962C8B-B14F-4D97-AF65-F5344CB8AC3E}">
        <p14:creationId xmlns:p14="http://schemas.microsoft.com/office/powerpoint/2010/main" val="3171919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20</a:t>
            </a:fld>
            <a:endParaRPr lang="en-US" dirty="0"/>
          </a:p>
        </p:txBody>
      </p:sp>
      <p:sp>
        <p:nvSpPr>
          <p:cNvPr id="5" name="Text Box 3"/>
          <p:cNvSpPr txBox="1">
            <a:spLocks noChangeArrowheads="1"/>
          </p:cNvSpPr>
          <p:nvPr/>
        </p:nvSpPr>
        <p:spPr bwMode="auto">
          <a:xfrm>
            <a:off x="350838" y="836712"/>
            <a:ext cx="9204325"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ar-SA" altLang="en-US" sz="2400" b="1" dirty="0" smtClean="0">
                <a:solidFill>
                  <a:schemeClr val="accent6">
                    <a:lumMod val="25000"/>
                  </a:schemeClr>
                </a:solidFill>
                <a:cs typeface="Traditional Arabic" panose="02020603050405020304" pitchFamily="18" charset="-78"/>
              </a:rPr>
              <a:t>وتتم </a:t>
            </a:r>
            <a:r>
              <a:rPr lang="ar-SA" altLang="en-US" sz="2400" b="1" dirty="0">
                <a:solidFill>
                  <a:schemeClr val="accent6">
                    <a:lumMod val="25000"/>
                  </a:schemeClr>
                </a:solidFill>
                <a:cs typeface="Traditional Arabic" panose="02020603050405020304" pitchFamily="18" charset="-78"/>
              </a:rPr>
              <a:t>ممارسة زراعة القطع والحرق في الأمازون منذ 6000 عام على الأقل؛ ولكن لم تبدأ إزالة الغابات بصورة خطيرة حتى السبعينيات من القرن العشرين، وكان ذلك في الأساس بسبب السياسات والبرامج التي تنفذها الحكومة البرازيلية.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تجدر </a:t>
            </a:r>
            <a:r>
              <a:rPr lang="ar-SA" altLang="en-US" sz="2400" b="1" dirty="0">
                <a:solidFill>
                  <a:schemeClr val="accent6">
                    <a:lumMod val="25000"/>
                  </a:schemeClr>
                </a:solidFill>
                <a:cs typeface="Traditional Arabic" panose="02020603050405020304" pitchFamily="18" charset="-78"/>
              </a:rPr>
              <a:t>الإشارة إلى أن هذا لم يكن قطعا وحرقا بقدر ما كان قطعا وتفحما، والذي إذا ما أضيفت إليه مادة عضوية ينتج تربة سوداء (</a:t>
            </a:r>
            <a:r>
              <a:rPr lang="en-US" altLang="en-US" sz="2400" b="1" dirty="0">
                <a:solidFill>
                  <a:schemeClr val="accent6">
                    <a:lumMod val="25000"/>
                  </a:schemeClr>
                </a:solidFill>
                <a:cs typeface="Traditional Arabic" panose="02020603050405020304" pitchFamily="18" charset="-78"/>
              </a:rPr>
              <a:t>terra </a:t>
            </a:r>
            <a:r>
              <a:rPr lang="en-US" altLang="en-US" sz="2400" b="1" dirty="0" err="1">
                <a:solidFill>
                  <a:schemeClr val="accent6">
                    <a:lumMod val="25000"/>
                  </a:schemeClr>
                </a:solidFill>
                <a:cs typeface="Traditional Arabic" panose="02020603050405020304" pitchFamily="18" charset="-78"/>
              </a:rPr>
              <a:t>preta</a:t>
            </a:r>
            <a:r>
              <a:rPr lang="en-US" altLang="en-US" sz="2400" b="1" dirty="0">
                <a:solidFill>
                  <a:schemeClr val="accent6">
                    <a:lumMod val="25000"/>
                  </a:schemeClr>
                </a:solidFill>
                <a:cs typeface="Traditional Arabic" panose="02020603050405020304" pitchFamily="18" charset="-78"/>
              </a:rPr>
              <a:t>) </a:t>
            </a:r>
            <a:r>
              <a:rPr lang="ar-SA" altLang="en-US" sz="2400" b="1" dirty="0">
                <a:solidFill>
                  <a:schemeClr val="accent6">
                    <a:lumMod val="25000"/>
                  </a:schemeClr>
                </a:solidFill>
                <a:cs typeface="Traditional Arabic" panose="02020603050405020304" pitchFamily="18" charset="-78"/>
              </a:rPr>
              <a:t>وهي واحدة من أغنى أنواع التربة على كوكب الأرض.</a:t>
            </a:r>
          </a:p>
          <a:p>
            <a:pPr algn="just">
              <a:spcBef>
                <a:spcPct val="50000"/>
              </a:spcBef>
            </a:pPr>
            <a:r>
              <a:rPr lang="ar-SA" altLang="en-US" sz="2400" b="1" dirty="0" smtClean="0">
                <a:solidFill>
                  <a:schemeClr val="accent6">
                    <a:lumMod val="25000"/>
                  </a:schemeClr>
                </a:solidFill>
                <a:cs typeface="Traditional Arabic" panose="02020603050405020304" pitchFamily="18" charset="-78"/>
              </a:rPr>
              <a:t>وهناك </a:t>
            </a:r>
            <a:r>
              <a:rPr lang="ar-SA" altLang="en-US" sz="2400" b="1" dirty="0">
                <a:solidFill>
                  <a:schemeClr val="accent6">
                    <a:lumMod val="25000"/>
                  </a:schemeClr>
                </a:solidFill>
                <a:cs typeface="Traditional Arabic" panose="02020603050405020304" pitchFamily="18" charset="-78"/>
              </a:rPr>
              <a:t>أيضًا العديد من الطرق لممارسة تربية الحيوانات بطريقة مستدامة.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من </a:t>
            </a:r>
            <a:r>
              <a:rPr lang="ar-SA" altLang="en-US" sz="2400" b="1" dirty="0">
                <a:solidFill>
                  <a:schemeClr val="accent6">
                    <a:lumMod val="25000"/>
                  </a:schemeClr>
                </a:solidFill>
                <a:cs typeface="Traditional Arabic" panose="02020603050405020304" pitchFamily="18" charset="-78"/>
              </a:rPr>
              <a:t>بين أهم الأدوات التي تُستخدم في إدارة المرعى تقسيم مساحة المرعى بأسوار إلى مساحات أصغر تُسمى اصطبلات، مما يقلل من كثافة وجود الماشية، وكذلك نقل الماشية بين الاصطبلات بشكل متكرر. </a:t>
            </a:r>
          </a:p>
        </p:txBody>
      </p:sp>
      <p:sp>
        <p:nvSpPr>
          <p:cNvPr id="9" name="Title 1"/>
          <p:cNvSpPr txBox="1">
            <a:spLocks/>
          </p:cNvSpPr>
          <p:nvPr/>
        </p:nvSpPr>
        <p:spPr>
          <a:xfrm>
            <a:off x="344488" y="275940"/>
            <a:ext cx="8915400" cy="776796"/>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r>
              <a:rPr lang="ar-SA" sz="2000" dirty="0"/>
              <a:t>الزراعة المستدامة                                                 </a:t>
            </a:r>
            <a:r>
              <a:rPr lang="ar-SA" sz="2000" dirty="0" smtClean="0"/>
              <a:t>                           المحاضرة الحادية عشر</a:t>
            </a:r>
            <a:endParaRPr lang="en-US" sz="2000" dirty="0"/>
          </a:p>
        </p:txBody>
      </p:sp>
    </p:spTree>
    <p:extLst>
      <p:ext uri="{BB962C8B-B14F-4D97-AF65-F5344CB8AC3E}">
        <p14:creationId xmlns:p14="http://schemas.microsoft.com/office/powerpoint/2010/main" val="207366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21</a:t>
            </a:fld>
            <a:endParaRPr lang="en-US" dirty="0"/>
          </a:p>
        </p:txBody>
      </p:sp>
      <p:sp>
        <p:nvSpPr>
          <p:cNvPr id="5" name="Text Box 3"/>
          <p:cNvSpPr txBox="1">
            <a:spLocks noChangeArrowheads="1"/>
          </p:cNvSpPr>
          <p:nvPr/>
        </p:nvSpPr>
        <p:spPr bwMode="auto">
          <a:xfrm>
            <a:off x="350838" y="1412776"/>
            <a:ext cx="9204325"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ar-SA" altLang="en-US" sz="2400" b="1" dirty="0">
                <a:solidFill>
                  <a:schemeClr val="accent6">
                    <a:lumMod val="25000"/>
                  </a:schemeClr>
                </a:solidFill>
                <a:cs typeface="Traditional Arabic" panose="02020603050405020304" pitchFamily="18" charset="-78"/>
              </a:rPr>
              <a:t>يمكن استخدام معالجة التربة بالبخار كبديل بيئي للمواد الكيميائية لتعقيم التربة.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هناك </a:t>
            </a:r>
            <a:r>
              <a:rPr lang="ar-SA" altLang="en-US" sz="2400" b="1" dirty="0">
                <a:solidFill>
                  <a:schemeClr val="accent6">
                    <a:lumMod val="25000"/>
                  </a:schemeClr>
                </a:solidFill>
                <a:cs typeface="Traditional Arabic" panose="02020603050405020304" pitchFamily="18" charset="-78"/>
              </a:rPr>
              <a:t>طرق مختلفة لتوليد البخار وبثه في التربة لقتل الآفات وتحسين خصائص التربة.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من </a:t>
            </a:r>
            <a:r>
              <a:rPr lang="ar-SA" altLang="en-US" sz="2400" b="1" dirty="0">
                <a:solidFill>
                  <a:schemeClr val="accent6">
                    <a:lumMod val="25000"/>
                  </a:schemeClr>
                </a:solidFill>
                <a:cs typeface="Traditional Arabic" panose="02020603050405020304" pitchFamily="18" charset="-78"/>
              </a:rPr>
              <a:t>الممكن أن يلبي إنتاج السماد العضوي المجتمعي والحقلي من فضلات المطبخ وفناء المنزل والحقول معظم احتياجات المزارع المحلية، إن لم تكن كلها.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من </a:t>
            </a:r>
            <a:r>
              <a:rPr lang="ar-SA" altLang="en-US" sz="2400" b="1" dirty="0">
                <a:solidFill>
                  <a:schemeClr val="accent6">
                    <a:lumMod val="25000"/>
                  </a:schemeClr>
                </a:solidFill>
                <a:cs typeface="Traditional Arabic" panose="02020603050405020304" pitchFamily="18" charset="-78"/>
              </a:rPr>
              <a:t>المحتمل أن يصبح إنتاج السماد العضوي مصدرا للطاقة.</a:t>
            </a:r>
            <a:endParaRPr lang="en-US" altLang="en-US" sz="2400" b="1" dirty="0">
              <a:solidFill>
                <a:schemeClr val="accent6">
                  <a:lumMod val="25000"/>
                </a:schemeClr>
              </a:solidFill>
              <a:cs typeface="Traditional Arabic" panose="02020603050405020304" pitchFamily="18" charset="-78"/>
            </a:endParaRPr>
          </a:p>
        </p:txBody>
      </p:sp>
      <p:sp>
        <p:nvSpPr>
          <p:cNvPr id="8" name="Text Box 2"/>
          <p:cNvSpPr txBox="1">
            <a:spLocks noChangeArrowheads="1"/>
          </p:cNvSpPr>
          <p:nvPr/>
        </p:nvSpPr>
        <p:spPr bwMode="auto">
          <a:xfrm>
            <a:off x="6393160" y="836712"/>
            <a:ext cx="30842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ar-SA" altLang="en-US" sz="3200" b="1" u="sng" dirty="0">
                <a:solidFill>
                  <a:srgbClr val="C00000"/>
                </a:solidFill>
                <a:cs typeface="Traditional Arabic" panose="02020603050405020304" pitchFamily="18" charset="-78"/>
              </a:rPr>
              <a:t>معالجة التربة</a:t>
            </a:r>
            <a:endParaRPr lang="en-US" altLang="en-US" sz="3200" b="1" u="sng" dirty="0">
              <a:solidFill>
                <a:srgbClr val="C00000"/>
              </a:solidFill>
              <a:cs typeface="Traditional Arabic" panose="02020603050405020304" pitchFamily="18" charset="-78"/>
            </a:endParaRPr>
          </a:p>
        </p:txBody>
      </p:sp>
      <p:sp>
        <p:nvSpPr>
          <p:cNvPr id="9" name="Title 1"/>
          <p:cNvSpPr txBox="1">
            <a:spLocks/>
          </p:cNvSpPr>
          <p:nvPr/>
        </p:nvSpPr>
        <p:spPr>
          <a:xfrm>
            <a:off x="344488" y="275940"/>
            <a:ext cx="8915400" cy="776796"/>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r>
              <a:rPr lang="ar-SA" sz="2000" dirty="0"/>
              <a:t>الزراعة المستدامة                                                 </a:t>
            </a:r>
            <a:r>
              <a:rPr lang="ar-SA" sz="2000" dirty="0" smtClean="0"/>
              <a:t>                           المحاضرة </a:t>
            </a:r>
            <a:r>
              <a:rPr lang="ar-IQ" sz="2000" dirty="0" smtClean="0"/>
              <a:t>السابعة </a:t>
            </a:r>
            <a:endParaRPr lang="en-US" sz="2000" dirty="0"/>
          </a:p>
        </p:txBody>
      </p:sp>
    </p:spTree>
    <p:extLst>
      <p:ext uri="{BB962C8B-B14F-4D97-AF65-F5344CB8AC3E}">
        <p14:creationId xmlns:p14="http://schemas.microsoft.com/office/powerpoint/2010/main" val="2861498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22</a:t>
            </a:fld>
            <a:endParaRPr lang="en-US" dirty="0"/>
          </a:p>
        </p:txBody>
      </p:sp>
      <p:sp>
        <p:nvSpPr>
          <p:cNvPr id="5" name="Text Box 3"/>
          <p:cNvSpPr txBox="1">
            <a:spLocks noChangeArrowheads="1"/>
          </p:cNvSpPr>
          <p:nvPr/>
        </p:nvSpPr>
        <p:spPr bwMode="auto">
          <a:xfrm>
            <a:off x="350838" y="1412776"/>
            <a:ext cx="9204325"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ar-SA" altLang="en-US" sz="2400" b="1" dirty="0">
                <a:solidFill>
                  <a:schemeClr val="accent6">
                    <a:lumMod val="25000"/>
                  </a:schemeClr>
                </a:solidFill>
                <a:cs typeface="Traditional Arabic" panose="02020603050405020304" pitchFamily="18" charset="-78"/>
              </a:rPr>
              <a:t>إن الحقول قادرة على الإنتاج بصورة دائمة، ولكن لها تأثيرات سلبية على نوعية البيئة في الأماكن الأخرى لا تعد من حقول الزراعة المستدامة.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من </a:t>
            </a:r>
            <a:r>
              <a:rPr lang="ar-SA" altLang="en-US" sz="2400" b="1" dirty="0">
                <a:solidFill>
                  <a:schemeClr val="accent6">
                    <a:lumMod val="25000"/>
                  </a:schemeClr>
                </a:solidFill>
                <a:cs typeface="Traditional Arabic" panose="02020603050405020304" pitchFamily="18" charset="-78"/>
              </a:rPr>
              <a:t>أمثلة الحالات التي يجب فيها التأكيد على الرؤية العالمية هو الإفراط في استخدام الأسمدة المصنعة أو فضلات الحيوانات التي يمكنها تحسين إنتاجية الحقل، ولكنها قد تلوث مياه الأنهار والشواطئ القريبة. </a:t>
            </a:r>
            <a:r>
              <a:rPr lang="ar-SA" altLang="en-US" sz="2400" b="1" dirty="0" smtClean="0">
                <a:solidFill>
                  <a:schemeClr val="accent6">
                    <a:lumMod val="25000"/>
                  </a:schemeClr>
                </a:solidFill>
                <a:cs typeface="Traditional Arabic" panose="02020603050405020304" pitchFamily="18" charset="-78"/>
              </a:rPr>
              <a:t>و</a:t>
            </a:r>
          </a:p>
          <a:p>
            <a:pPr algn="just">
              <a:spcBef>
                <a:spcPct val="50000"/>
              </a:spcBef>
            </a:pPr>
            <a:r>
              <a:rPr lang="ar-SA" altLang="en-US" sz="2400" b="1" dirty="0" smtClean="0">
                <a:solidFill>
                  <a:schemeClr val="accent6">
                    <a:lumMod val="25000"/>
                  </a:schemeClr>
                </a:solidFill>
                <a:cs typeface="Traditional Arabic" panose="02020603050405020304" pitchFamily="18" charset="-78"/>
              </a:rPr>
              <a:t>كذلك </a:t>
            </a:r>
            <a:r>
              <a:rPr lang="ar-SA" altLang="en-US" sz="2400" b="1" dirty="0">
                <a:solidFill>
                  <a:schemeClr val="accent6">
                    <a:lumMod val="25000"/>
                  </a:schemeClr>
                </a:solidFill>
                <a:cs typeface="Traditional Arabic" panose="02020603050405020304" pitchFamily="18" charset="-78"/>
              </a:rPr>
              <a:t>قد يكون على النقيض من ذلك آثار غير مرغوبة، حيث إن مشكلة انخفاض غلة المحصول بسبب استنزاف العناصر المغذية الموجودة بالتربة ترتبط بتدمير الغابات المطيرة، كما هو الحال في زراعة القطع والحرق لإطعام الماشية.</a:t>
            </a:r>
          </a:p>
          <a:p>
            <a:pPr algn="just">
              <a:spcBef>
                <a:spcPct val="50000"/>
              </a:spcBef>
            </a:pPr>
            <a:r>
              <a:rPr lang="ar-SA" altLang="en-US" sz="2400" b="1" dirty="0" smtClean="0">
                <a:solidFill>
                  <a:schemeClr val="accent6">
                    <a:lumMod val="25000"/>
                  </a:schemeClr>
                </a:solidFill>
                <a:cs typeface="Traditional Arabic" panose="02020603050405020304" pitchFamily="18" charset="-78"/>
              </a:rPr>
              <a:t>تؤثر </a:t>
            </a:r>
            <a:r>
              <a:rPr lang="ar-SA" altLang="en-US" sz="2400" b="1" dirty="0">
                <a:solidFill>
                  <a:schemeClr val="accent6">
                    <a:lumMod val="25000"/>
                  </a:schemeClr>
                </a:solidFill>
                <a:cs typeface="Traditional Arabic" panose="02020603050405020304" pitchFamily="18" charset="-78"/>
              </a:rPr>
              <a:t>الاستدامة على الإنتاج الكلي، الذي يجب أن يزيد للوفاء بالمتطلبات المتزايدة من الغذاء والكساء مع ارتفاع عدد سكان العالم الذي من المتوقع أن يصل إلى 9.3 مليار نسمة بحلول عام 2050. </a:t>
            </a:r>
            <a:endParaRPr lang="ar-SA" altLang="en-US" sz="2400" b="1" dirty="0" smtClean="0">
              <a:solidFill>
                <a:schemeClr val="accent6">
                  <a:lumMod val="25000"/>
                </a:schemeClr>
              </a:solidFill>
              <a:cs typeface="Traditional Arabic" panose="02020603050405020304" pitchFamily="18" charset="-78"/>
            </a:endParaRPr>
          </a:p>
        </p:txBody>
      </p:sp>
      <p:sp>
        <p:nvSpPr>
          <p:cNvPr id="8" name="Text Box 2"/>
          <p:cNvSpPr txBox="1">
            <a:spLocks noChangeArrowheads="1"/>
          </p:cNvSpPr>
          <p:nvPr/>
        </p:nvSpPr>
        <p:spPr bwMode="auto">
          <a:xfrm>
            <a:off x="6393160" y="836712"/>
            <a:ext cx="30842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ar-SA" altLang="en-US" sz="3200" b="1" u="sng" dirty="0">
                <a:solidFill>
                  <a:srgbClr val="C00000"/>
                </a:solidFill>
                <a:cs typeface="Traditional Arabic" panose="02020603050405020304" pitchFamily="18" charset="-78"/>
              </a:rPr>
              <a:t>الآثار خارج الحقول</a:t>
            </a:r>
            <a:endParaRPr lang="en-US" altLang="en-US" sz="3200" b="1" u="sng" dirty="0">
              <a:solidFill>
                <a:srgbClr val="C00000"/>
              </a:solidFill>
              <a:cs typeface="Traditional Arabic" panose="02020603050405020304" pitchFamily="18" charset="-78"/>
            </a:endParaRPr>
          </a:p>
        </p:txBody>
      </p:sp>
      <p:sp>
        <p:nvSpPr>
          <p:cNvPr id="9" name="Title 1"/>
          <p:cNvSpPr txBox="1">
            <a:spLocks/>
          </p:cNvSpPr>
          <p:nvPr/>
        </p:nvSpPr>
        <p:spPr>
          <a:xfrm>
            <a:off x="344488" y="275940"/>
            <a:ext cx="8915400" cy="776796"/>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r>
              <a:rPr lang="ar-SA" sz="2000" dirty="0"/>
              <a:t>الزراعة المستدامة                                                 </a:t>
            </a:r>
            <a:r>
              <a:rPr lang="ar-SA" sz="2000" dirty="0" smtClean="0"/>
              <a:t>                           المحاضرة </a:t>
            </a:r>
            <a:r>
              <a:rPr lang="ar-IQ" sz="2000" dirty="0" smtClean="0"/>
              <a:t>السابعة</a:t>
            </a:r>
            <a:endParaRPr lang="en-US" sz="2000" dirty="0"/>
          </a:p>
        </p:txBody>
      </p:sp>
    </p:spTree>
    <p:extLst>
      <p:ext uri="{BB962C8B-B14F-4D97-AF65-F5344CB8AC3E}">
        <p14:creationId xmlns:p14="http://schemas.microsoft.com/office/powerpoint/2010/main" val="213548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23</a:t>
            </a:fld>
            <a:endParaRPr lang="en-US" dirty="0"/>
          </a:p>
        </p:txBody>
      </p:sp>
      <p:sp>
        <p:nvSpPr>
          <p:cNvPr id="5" name="Text Box 3"/>
          <p:cNvSpPr txBox="1">
            <a:spLocks noChangeArrowheads="1"/>
          </p:cNvSpPr>
          <p:nvPr/>
        </p:nvSpPr>
        <p:spPr bwMode="auto">
          <a:xfrm>
            <a:off x="350838" y="908720"/>
            <a:ext cx="9204325"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ar-SA" altLang="en-US" sz="2400" b="1" dirty="0" smtClean="0">
                <a:solidFill>
                  <a:schemeClr val="accent6">
                    <a:lumMod val="25000"/>
                  </a:schemeClr>
                </a:solidFill>
                <a:cs typeface="Traditional Arabic" panose="02020603050405020304" pitchFamily="18" charset="-78"/>
              </a:rPr>
              <a:t>يمكن </a:t>
            </a:r>
            <a:r>
              <a:rPr lang="ar-SA" altLang="en-US" sz="2400" b="1" dirty="0">
                <a:solidFill>
                  <a:schemeClr val="accent6">
                    <a:lumMod val="25000"/>
                  </a:schemeClr>
                </a:solidFill>
                <a:cs typeface="Traditional Arabic" panose="02020603050405020304" pitchFamily="18" charset="-78"/>
              </a:rPr>
              <a:t>تحقيق زيادة الإنتاج من خلال إيجاد أراضٍ زراعية جديدة، والتي قد تحسن من انبعاثات غاز ثاني أكسيد الكربون إذا تم ذلك من خلال استصلاح الأراضي الصحراوية كما هو الحال في فلسطين، أو قد تزيد الانبعاثات سوءًا إذا تم ذلك من خلال الزراعة بأسلوب القطع والحرق كما هو الحال في البرازيل.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علاوة </a:t>
            </a:r>
            <a:r>
              <a:rPr lang="ar-SA" altLang="en-US" sz="2400" b="1" dirty="0">
                <a:solidFill>
                  <a:schemeClr val="accent6">
                    <a:lumMod val="25000"/>
                  </a:schemeClr>
                </a:solidFill>
                <a:cs typeface="Traditional Arabic" panose="02020603050405020304" pitchFamily="18" charset="-78"/>
              </a:rPr>
              <a:t>على ذلك، فإن محاصيل العضويات المعدلة وراثيا تبشر بزيادة غلة المحاصيل زيادة هائلة على الرغم من أن العديد من الأشخاص والحكومات يساورهم القلق إزاء طريقة الزراعة الجديدة هذه.</a:t>
            </a:r>
          </a:p>
        </p:txBody>
      </p:sp>
      <p:sp>
        <p:nvSpPr>
          <p:cNvPr id="9" name="Title 1"/>
          <p:cNvSpPr txBox="1">
            <a:spLocks/>
          </p:cNvSpPr>
          <p:nvPr/>
        </p:nvSpPr>
        <p:spPr>
          <a:xfrm>
            <a:off x="344488" y="275940"/>
            <a:ext cx="8915400" cy="776796"/>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r>
              <a:rPr lang="ar-SA" sz="2000" dirty="0"/>
              <a:t>الزراعة المستدامة                                                 </a:t>
            </a:r>
            <a:r>
              <a:rPr lang="ar-SA" sz="2000" dirty="0" smtClean="0"/>
              <a:t>                           </a:t>
            </a:r>
            <a:endParaRPr lang="en-US" sz="2000" dirty="0"/>
          </a:p>
        </p:txBody>
      </p:sp>
    </p:spTree>
    <p:extLst>
      <p:ext uri="{BB962C8B-B14F-4D97-AF65-F5344CB8AC3E}">
        <p14:creationId xmlns:p14="http://schemas.microsoft.com/office/powerpoint/2010/main" val="1653698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24</a:t>
            </a:fld>
            <a:endParaRPr lang="en-US" dirty="0"/>
          </a:p>
        </p:txBody>
      </p:sp>
      <p:sp>
        <p:nvSpPr>
          <p:cNvPr id="5" name="Text Box 3"/>
          <p:cNvSpPr txBox="1">
            <a:spLocks noChangeArrowheads="1"/>
          </p:cNvSpPr>
          <p:nvPr/>
        </p:nvSpPr>
        <p:spPr bwMode="auto">
          <a:xfrm>
            <a:off x="350838" y="1412776"/>
            <a:ext cx="9204325"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ar-SA" altLang="en-US" sz="2400" b="1" dirty="0">
                <a:solidFill>
                  <a:schemeClr val="accent6">
                    <a:lumMod val="25000"/>
                  </a:schemeClr>
                </a:solidFill>
                <a:cs typeface="Traditional Arabic" panose="02020603050405020304" pitchFamily="18" charset="-78"/>
              </a:rPr>
              <a:t>أصبحت الزراعة المستدامة موضوعًا محل اهتمام في محافل السياسة الدولية، خاصةً فيما يتعلق بإمكانية تقليل المخاطر المقترنة بتغير المناخ وزيادة عدد سكان العالم.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جزء </a:t>
            </a:r>
            <a:r>
              <a:rPr lang="ar-SA" altLang="en-US" sz="2400" b="1" dirty="0">
                <a:solidFill>
                  <a:schemeClr val="accent6">
                    <a:lumMod val="25000"/>
                  </a:schemeClr>
                </a:solidFill>
                <a:cs typeface="Traditional Arabic" panose="02020603050405020304" pitchFamily="18" charset="-78"/>
              </a:rPr>
              <a:t>من التوصيات التي تقدمت بها اللجنة المعنية بالزراعة المستدامة وتغير المناخ لواضعي السياسات حول تحقيق الأمن الغذائي في مواجهة تغير المناخ، حثت اللجنة على دمج الزراعة المستدامة في السياسة القومية والدولية على حدٍ سواء.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شددت </a:t>
            </a:r>
            <a:r>
              <a:rPr lang="ar-SA" altLang="en-US" sz="2400" b="1" dirty="0">
                <a:solidFill>
                  <a:schemeClr val="accent6">
                    <a:lumMod val="25000"/>
                  </a:schemeClr>
                </a:solidFill>
                <a:cs typeface="Traditional Arabic" panose="02020603050405020304" pitchFamily="18" charset="-78"/>
              </a:rPr>
              <a:t>اللجنة على أن زيادة تقلبات الطقس والصدمات المناخية ستؤثر سلبًا على إنتاجية المحاصيل الزراعية، مما يستوجب اتخاذ إجراء عاجل لدفع التغير في أنظمة الإنتاج الزراعي نحو زيادة درجة المرونة.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كما </a:t>
            </a:r>
            <a:r>
              <a:rPr lang="ar-SA" altLang="en-US" sz="2400" b="1" dirty="0">
                <a:solidFill>
                  <a:schemeClr val="accent6">
                    <a:lumMod val="25000"/>
                  </a:schemeClr>
                </a:solidFill>
                <a:cs typeface="Traditional Arabic" panose="02020603050405020304" pitchFamily="18" charset="-78"/>
              </a:rPr>
              <a:t>دعت لزيادة الاستثمارات في الزراعة المستدامة بدرجة كبيرة خلال العقد القادم، بما في ذلك في ميزانيات البحث والتطوير القومي وإصلاح الأراضي والحوافز الاقتصادية وتحسين البنية التحتية. </a:t>
            </a:r>
            <a:endParaRPr lang="en-US" altLang="en-US" sz="2400" b="1" dirty="0">
              <a:solidFill>
                <a:schemeClr val="accent6">
                  <a:lumMod val="25000"/>
                </a:schemeClr>
              </a:solidFill>
              <a:cs typeface="Traditional Arabic" panose="02020603050405020304" pitchFamily="18" charset="-78"/>
            </a:endParaRPr>
          </a:p>
        </p:txBody>
      </p:sp>
      <p:sp>
        <p:nvSpPr>
          <p:cNvPr id="8" name="Text Box 2"/>
          <p:cNvSpPr txBox="1">
            <a:spLocks noChangeArrowheads="1"/>
          </p:cNvSpPr>
          <p:nvPr/>
        </p:nvSpPr>
        <p:spPr bwMode="auto">
          <a:xfrm>
            <a:off x="6393160" y="836712"/>
            <a:ext cx="30842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ar-SA" altLang="en-US" sz="3200" b="1" u="sng" dirty="0">
                <a:solidFill>
                  <a:srgbClr val="C00000"/>
                </a:solidFill>
                <a:cs typeface="Traditional Arabic" panose="02020603050405020304" pitchFamily="18" charset="-78"/>
              </a:rPr>
              <a:t>السياسات الدولية</a:t>
            </a:r>
            <a:endParaRPr lang="en-US" altLang="en-US" sz="3200" b="1" u="sng" dirty="0">
              <a:solidFill>
                <a:srgbClr val="C00000"/>
              </a:solidFill>
              <a:cs typeface="Traditional Arabic" panose="02020603050405020304" pitchFamily="18" charset="-78"/>
            </a:endParaRPr>
          </a:p>
        </p:txBody>
      </p:sp>
      <p:sp>
        <p:nvSpPr>
          <p:cNvPr id="9" name="Title 1"/>
          <p:cNvSpPr txBox="1">
            <a:spLocks/>
          </p:cNvSpPr>
          <p:nvPr/>
        </p:nvSpPr>
        <p:spPr>
          <a:xfrm>
            <a:off x="344488" y="275940"/>
            <a:ext cx="8915400" cy="776796"/>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r>
              <a:rPr lang="ar-SA" sz="2000" dirty="0"/>
              <a:t>الزراعة المستدامة                                                 </a:t>
            </a:r>
            <a:r>
              <a:rPr lang="ar-SA" sz="2000" dirty="0" smtClean="0"/>
              <a:t>                           </a:t>
            </a:r>
            <a:endParaRPr lang="en-US" sz="2000" dirty="0"/>
          </a:p>
        </p:txBody>
      </p:sp>
    </p:spTree>
    <p:extLst>
      <p:ext uri="{BB962C8B-B14F-4D97-AF65-F5344CB8AC3E}">
        <p14:creationId xmlns:p14="http://schemas.microsoft.com/office/powerpoint/2010/main" val="1955579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25</a:t>
            </a:fld>
            <a:endParaRPr lang="en-US" dirty="0"/>
          </a:p>
        </p:txBody>
      </p:sp>
      <p:sp>
        <p:nvSpPr>
          <p:cNvPr id="5" name="Text Box 3"/>
          <p:cNvSpPr txBox="1">
            <a:spLocks noChangeArrowheads="1"/>
          </p:cNvSpPr>
          <p:nvPr/>
        </p:nvSpPr>
        <p:spPr bwMode="auto">
          <a:xfrm>
            <a:off x="350838" y="1412776"/>
            <a:ext cx="9204325"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ar-SA" altLang="en-US" sz="2400" b="1" dirty="0">
                <a:solidFill>
                  <a:schemeClr val="accent6">
                    <a:lumMod val="25000"/>
                  </a:schemeClr>
                </a:solidFill>
                <a:cs typeface="Traditional Arabic" panose="02020603050405020304" pitchFamily="18" charset="-78"/>
              </a:rPr>
              <a:t>لقد كان هناك جدل واسع بشأن الشكل السكني الأنسب من الناحية الاجتماعية للزراعة المستدامة.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وأيد </a:t>
            </a:r>
            <a:r>
              <a:rPr lang="ar-SA" altLang="en-US" sz="2400" b="1" dirty="0">
                <a:solidFill>
                  <a:schemeClr val="accent6">
                    <a:lumMod val="25000"/>
                  </a:schemeClr>
                </a:solidFill>
                <a:cs typeface="Traditional Arabic" panose="02020603050405020304" pitchFamily="18" charset="-78"/>
              </a:rPr>
              <a:t>الكثير من </a:t>
            </a:r>
            <a:r>
              <a:rPr lang="ar-SA" altLang="en-US" sz="2400" b="1" dirty="0" smtClean="0">
                <a:solidFill>
                  <a:schemeClr val="accent6">
                    <a:lumMod val="25000"/>
                  </a:schemeClr>
                </a:solidFill>
                <a:cs typeface="Traditional Arabic" panose="02020603050405020304" pitchFamily="18" charset="-78"/>
              </a:rPr>
              <a:t>أخصائي </a:t>
            </a:r>
            <a:r>
              <a:rPr lang="ar-SA" altLang="en-US" sz="2400" b="1" dirty="0">
                <a:solidFill>
                  <a:schemeClr val="accent6">
                    <a:lumMod val="25000"/>
                  </a:schemeClr>
                </a:solidFill>
                <a:cs typeface="Traditional Arabic" panose="02020603050405020304" pitchFamily="18" charset="-78"/>
              </a:rPr>
              <a:t>شؤون البيئة بناء مساكن حضرية ذات كثافة سكانية عالية كطريقة للحفاظ على الأراضي الزراعية وزيادة كفاءة استخدام الطاقة إلى الحد الأقصى.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بينما </a:t>
            </a:r>
            <a:r>
              <a:rPr lang="ar-SA" altLang="en-US" sz="2400" b="1" dirty="0">
                <a:solidFill>
                  <a:schemeClr val="accent6">
                    <a:lumMod val="25000"/>
                  </a:schemeClr>
                </a:solidFill>
                <a:cs typeface="Traditional Arabic" panose="02020603050405020304" pitchFamily="18" charset="-78"/>
              </a:rPr>
              <a:t>كان تصور البعض الآخر أن المدن البيئية أو القرى البيئية المستدامة التي تجمع بين المناطق السكنية والحقول الزراعية والتي يكون فيها المنتجون والمستهلكون بالقرب من بعضهم البعض تقدم قدرًا أكبر من الاستدامة</a:t>
            </a:r>
          </a:p>
          <a:p>
            <a:pPr algn="just">
              <a:spcBef>
                <a:spcPct val="50000"/>
              </a:spcBef>
            </a:pPr>
            <a:r>
              <a:rPr lang="ar-SA" altLang="en-US" sz="2400" b="1" dirty="0" smtClean="0">
                <a:solidFill>
                  <a:schemeClr val="accent6">
                    <a:lumMod val="25000"/>
                  </a:schemeClr>
                </a:solidFill>
                <a:cs typeface="Traditional Arabic" panose="02020603050405020304" pitchFamily="18" charset="-78"/>
              </a:rPr>
              <a:t>وهناك </a:t>
            </a:r>
            <a:r>
              <a:rPr lang="ar-SA" altLang="en-US" sz="2400" b="1" dirty="0">
                <a:solidFill>
                  <a:schemeClr val="accent6">
                    <a:lumMod val="25000"/>
                  </a:schemeClr>
                </a:solidFill>
                <a:cs typeface="Traditional Arabic" panose="02020603050405020304" pitchFamily="18" charset="-78"/>
              </a:rPr>
              <a:t>طريقة أخرى لتحقيق قدر أكبر من الاستدامة وهي استخدام المساحات المتوفرة بالمدن (على سبيل المثال، حدائق الأسطح والحدائق المجتمعية والحدائق المشتركة وغيرها من أشكال الزراعة الحضرية) في الإنتاج الغذائي التعاوني.</a:t>
            </a:r>
          </a:p>
          <a:p>
            <a:pPr algn="just">
              <a:spcBef>
                <a:spcPct val="50000"/>
              </a:spcBef>
            </a:pPr>
            <a:r>
              <a:rPr lang="ar-SA" altLang="en-US" sz="2400" b="1" dirty="0" smtClean="0">
                <a:solidFill>
                  <a:schemeClr val="accent6">
                    <a:lumMod val="25000"/>
                  </a:schemeClr>
                </a:solidFill>
                <a:cs typeface="Traditional Arabic" panose="02020603050405020304" pitchFamily="18" charset="-78"/>
              </a:rPr>
              <a:t>وتتضمن </a:t>
            </a:r>
            <a:r>
              <a:rPr lang="ar-SA" altLang="en-US" sz="2400" b="1" dirty="0">
                <a:solidFill>
                  <a:schemeClr val="accent6">
                    <a:lumMod val="25000"/>
                  </a:schemeClr>
                </a:solidFill>
                <a:cs typeface="Traditional Arabic" panose="02020603050405020304" pitchFamily="18" charset="-78"/>
              </a:rPr>
              <a:t>واحدة من أحدث أفكار تحقيق الزراعة المستدامة نقل إنتاج المحاصيل الغذائية من منشآت الزراعة الصناعية الكبرى إلى منشآت فنية حضرية كبرى يطلق عليها اسم المزارع الرأسية. </a:t>
            </a:r>
            <a:endParaRPr lang="ar-SA" altLang="en-US" sz="2400" b="1" dirty="0" smtClean="0">
              <a:solidFill>
                <a:schemeClr val="accent6">
                  <a:lumMod val="25000"/>
                </a:schemeClr>
              </a:solidFill>
              <a:cs typeface="Traditional Arabic" panose="02020603050405020304" pitchFamily="18" charset="-78"/>
            </a:endParaRPr>
          </a:p>
        </p:txBody>
      </p:sp>
      <p:sp>
        <p:nvSpPr>
          <p:cNvPr id="8" name="Text Box 2"/>
          <p:cNvSpPr txBox="1">
            <a:spLocks noChangeArrowheads="1"/>
          </p:cNvSpPr>
          <p:nvPr/>
        </p:nvSpPr>
        <p:spPr bwMode="auto">
          <a:xfrm>
            <a:off x="6393160" y="836712"/>
            <a:ext cx="30842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ar-SA" altLang="en-US" sz="3200" b="1" u="sng" dirty="0">
                <a:solidFill>
                  <a:srgbClr val="C00000"/>
                </a:solidFill>
                <a:cs typeface="Traditional Arabic" panose="02020603050405020304" pitchFamily="18" charset="-78"/>
              </a:rPr>
              <a:t>التخطيط الحضري</a:t>
            </a:r>
            <a:endParaRPr lang="en-US" altLang="en-US" sz="3200" b="1" u="sng" dirty="0">
              <a:solidFill>
                <a:srgbClr val="C00000"/>
              </a:solidFill>
              <a:cs typeface="Traditional Arabic" panose="02020603050405020304" pitchFamily="18" charset="-78"/>
            </a:endParaRPr>
          </a:p>
        </p:txBody>
      </p:sp>
      <p:sp>
        <p:nvSpPr>
          <p:cNvPr id="9" name="Title 1"/>
          <p:cNvSpPr txBox="1">
            <a:spLocks/>
          </p:cNvSpPr>
          <p:nvPr/>
        </p:nvSpPr>
        <p:spPr>
          <a:xfrm>
            <a:off x="344488" y="275940"/>
            <a:ext cx="8915400" cy="776796"/>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r>
              <a:rPr lang="ar-SA" sz="2000" dirty="0"/>
              <a:t>الزراعة </a:t>
            </a:r>
            <a:r>
              <a:rPr lang="ar-SA" sz="2000" dirty="0" smtClean="0"/>
              <a:t>المستدامة</a:t>
            </a:r>
            <a:endParaRPr lang="en-US" sz="2000" dirty="0"/>
          </a:p>
        </p:txBody>
      </p:sp>
    </p:spTree>
    <p:extLst>
      <p:ext uri="{BB962C8B-B14F-4D97-AF65-F5344CB8AC3E}">
        <p14:creationId xmlns:p14="http://schemas.microsoft.com/office/powerpoint/2010/main" val="276049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26</a:t>
            </a:fld>
            <a:endParaRPr lang="en-US" dirty="0"/>
          </a:p>
        </p:txBody>
      </p:sp>
      <p:sp>
        <p:nvSpPr>
          <p:cNvPr id="5" name="Text Box 3"/>
          <p:cNvSpPr txBox="1">
            <a:spLocks noChangeArrowheads="1"/>
          </p:cNvSpPr>
          <p:nvPr/>
        </p:nvSpPr>
        <p:spPr bwMode="auto">
          <a:xfrm>
            <a:off x="350838" y="836712"/>
            <a:ext cx="9204325"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ar-SA" altLang="en-US" sz="2400" b="1" dirty="0" smtClean="0">
                <a:solidFill>
                  <a:schemeClr val="accent6">
                    <a:lumMod val="25000"/>
                  </a:schemeClr>
                </a:solidFill>
                <a:cs typeface="Traditional Arabic" panose="02020603050405020304" pitchFamily="18" charset="-78"/>
              </a:rPr>
              <a:t>من </a:t>
            </a:r>
            <a:r>
              <a:rPr lang="ar-SA" altLang="en-US" sz="2400" b="1" dirty="0">
                <a:solidFill>
                  <a:schemeClr val="accent6">
                    <a:lumMod val="25000"/>
                  </a:schemeClr>
                </a:solidFill>
                <a:cs typeface="Traditional Arabic" panose="02020603050405020304" pitchFamily="18" charset="-78"/>
              </a:rPr>
              <a:t>بين مزايا المزرعة الرأسية إمكانية الإنتاج على مدار العام والانعزال عن الآفات والأمراض وإعادة تدوير الموارد بشكل يمكن التحكم فيه والإنتاج في الموقع مما يخفض تكاليف النقل.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على </a:t>
            </a:r>
            <a:r>
              <a:rPr lang="ar-SA" altLang="en-US" sz="2400" b="1" dirty="0">
                <a:solidFill>
                  <a:schemeClr val="accent6">
                    <a:lumMod val="25000"/>
                  </a:schemeClr>
                </a:solidFill>
                <a:cs typeface="Traditional Arabic" panose="02020603050405020304" pitchFamily="18" charset="-78"/>
              </a:rPr>
              <a:t>الرغم من أن المزرعة الرأسية لم تصبح حقيقة على أرض الواقع بعد، إلا أن الفكرة تحظى بزخم كبير بين من يعتقدون أن طرق الزراعة المستدامة الحالية لن تكون كافية لتلبية مطالب التعداد السكاني المتزايد. </a:t>
            </a:r>
          </a:p>
        </p:txBody>
      </p:sp>
      <p:sp>
        <p:nvSpPr>
          <p:cNvPr id="9" name="Title 1"/>
          <p:cNvSpPr txBox="1">
            <a:spLocks/>
          </p:cNvSpPr>
          <p:nvPr/>
        </p:nvSpPr>
        <p:spPr>
          <a:xfrm>
            <a:off x="344488" y="275940"/>
            <a:ext cx="8915400" cy="776796"/>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r>
              <a:rPr lang="ar-SA" sz="2000" dirty="0"/>
              <a:t>الزراعة المستدامة                                                 </a:t>
            </a:r>
            <a:r>
              <a:rPr lang="ar-SA" sz="2000" dirty="0" smtClean="0"/>
              <a:t>                           المحاضرة الحادية عشر</a:t>
            </a:r>
            <a:endParaRPr lang="en-US" sz="2000" dirty="0"/>
          </a:p>
        </p:txBody>
      </p:sp>
    </p:spTree>
    <p:extLst>
      <p:ext uri="{BB962C8B-B14F-4D97-AF65-F5344CB8AC3E}">
        <p14:creationId xmlns:p14="http://schemas.microsoft.com/office/powerpoint/2010/main" val="936299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27</a:t>
            </a:fld>
            <a:endParaRPr lang="en-US" dirty="0"/>
          </a:p>
        </p:txBody>
      </p:sp>
      <p:sp>
        <p:nvSpPr>
          <p:cNvPr id="5" name="Text Box 3"/>
          <p:cNvSpPr txBox="1">
            <a:spLocks noChangeArrowheads="1"/>
          </p:cNvSpPr>
          <p:nvPr/>
        </p:nvSpPr>
        <p:spPr bwMode="auto">
          <a:xfrm>
            <a:off x="350838" y="1412776"/>
            <a:ext cx="9204325"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ar-SA" altLang="en-US" sz="2400" b="1" dirty="0">
                <a:solidFill>
                  <a:schemeClr val="accent6">
                    <a:lumMod val="25000"/>
                  </a:schemeClr>
                </a:solidFill>
                <a:cs typeface="Traditional Arabic" panose="02020603050405020304" pitchFamily="18" charset="-78"/>
              </a:rPr>
              <a:t>تعد الزراعة المستدامة نظاماً زراعياً شاملاً يستخدم فيه العديد من تطبيقات العلوم الزراعية. تحقيق زراعة مستدامة يتم عبر:</a:t>
            </a:r>
          </a:p>
          <a:p>
            <a:pPr algn="just">
              <a:spcBef>
                <a:spcPct val="50000"/>
              </a:spcBef>
            </a:pPr>
            <a:r>
              <a:rPr lang="ar-SA" altLang="en-US" sz="2400" b="1" dirty="0">
                <a:solidFill>
                  <a:schemeClr val="accent6">
                    <a:lumMod val="25000"/>
                  </a:schemeClr>
                </a:solidFill>
                <a:cs typeface="Traditional Arabic" panose="02020603050405020304" pitchFamily="18" charset="-78"/>
              </a:rPr>
              <a:t>1.	استخدام التقنيات الخاصة بالمحافظة على التربة الزراعية وحمايتها من التعرية والانجراف مثال ذلك استخدام </a:t>
            </a:r>
            <a:r>
              <a:rPr lang="ar-SA" altLang="en-US" sz="2400" b="1" dirty="0" err="1">
                <a:solidFill>
                  <a:schemeClr val="accent6">
                    <a:lumMod val="25000"/>
                  </a:schemeClr>
                </a:solidFill>
                <a:cs typeface="Traditional Arabic" panose="02020603050405020304" pitchFamily="18" charset="-78"/>
              </a:rPr>
              <a:t>مصدات</a:t>
            </a:r>
            <a:r>
              <a:rPr lang="ar-SA" altLang="en-US" sz="2400" b="1" dirty="0">
                <a:solidFill>
                  <a:schemeClr val="accent6">
                    <a:lumMod val="25000"/>
                  </a:schemeClr>
                </a:solidFill>
                <a:cs typeface="Traditional Arabic" panose="02020603050405020304" pitchFamily="18" charset="-78"/>
              </a:rPr>
              <a:t> الرياح، والزراعة المختلطة مع أشجار الغابات.</a:t>
            </a:r>
          </a:p>
          <a:p>
            <a:pPr algn="just">
              <a:spcBef>
                <a:spcPct val="50000"/>
              </a:spcBef>
            </a:pPr>
            <a:r>
              <a:rPr lang="ar-SA" altLang="en-US" sz="2400" b="1" dirty="0">
                <a:solidFill>
                  <a:schemeClr val="accent6">
                    <a:lumMod val="25000"/>
                  </a:schemeClr>
                </a:solidFill>
                <a:cs typeface="Traditional Arabic" panose="02020603050405020304" pitchFamily="18" charset="-78"/>
              </a:rPr>
              <a:t>2.	اتباع نظم زراعة تتناسب والبيئة مثل إعداد الارض للزراعة بنظام يحافظ عليها ويمهد التربة بصورة جيدة للزراعة، مثل الزراعة بدون حرث، وتقليل استخدام المعدات الثقيلة.</a:t>
            </a:r>
          </a:p>
          <a:p>
            <a:pPr algn="just">
              <a:spcBef>
                <a:spcPct val="50000"/>
              </a:spcBef>
            </a:pPr>
            <a:r>
              <a:rPr lang="ar-SA" altLang="en-US" sz="2400" b="1" dirty="0">
                <a:solidFill>
                  <a:schemeClr val="accent6">
                    <a:lumMod val="25000"/>
                  </a:schemeClr>
                </a:solidFill>
                <a:cs typeface="Traditional Arabic" panose="02020603050405020304" pitchFamily="18" charset="-78"/>
              </a:rPr>
              <a:t>3.	</a:t>
            </a:r>
            <a:r>
              <a:rPr lang="ar-SA" altLang="en-US" sz="2400" b="1" dirty="0" smtClean="0">
                <a:solidFill>
                  <a:schemeClr val="accent6">
                    <a:lumMod val="25000"/>
                  </a:schemeClr>
                </a:solidFill>
                <a:cs typeface="Traditional Arabic" panose="02020603050405020304" pitchFamily="18" charset="-78"/>
              </a:rPr>
              <a:t>المحافظة </a:t>
            </a:r>
            <a:r>
              <a:rPr lang="ar-SA" altLang="en-US" sz="2400" b="1" dirty="0">
                <a:solidFill>
                  <a:schemeClr val="accent6">
                    <a:lumMod val="25000"/>
                  </a:schemeClr>
                </a:solidFill>
                <a:cs typeface="Traditional Arabic" panose="02020603050405020304" pitchFamily="18" charset="-78"/>
              </a:rPr>
              <a:t>وتحسين خصوبة التربة بالطرق الطبيعية مثل استخدام السماد العضوي وإتباع الدورات الزراعية.</a:t>
            </a:r>
          </a:p>
          <a:p>
            <a:pPr marL="457200" indent="-457200" algn="just">
              <a:spcBef>
                <a:spcPct val="50000"/>
              </a:spcBef>
              <a:buAutoNum type="arabicPeriod" startAt="4"/>
            </a:pPr>
            <a:r>
              <a:rPr lang="ar-SA" altLang="en-US" sz="2400" b="1" dirty="0" smtClean="0">
                <a:solidFill>
                  <a:schemeClr val="accent6">
                    <a:lumMod val="25000"/>
                  </a:schemeClr>
                </a:solidFill>
                <a:cs typeface="Traditional Arabic" panose="02020603050405020304" pitchFamily="18" charset="-78"/>
              </a:rPr>
              <a:t>المكافحة </a:t>
            </a:r>
            <a:r>
              <a:rPr lang="ar-SA" altLang="en-US" sz="2400" b="1" dirty="0">
                <a:solidFill>
                  <a:schemeClr val="accent6">
                    <a:lumMod val="25000"/>
                  </a:schemeClr>
                </a:solidFill>
                <a:cs typeface="Traditional Arabic" panose="02020603050405020304" pitchFamily="18" charset="-78"/>
              </a:rPr>
              <a:t>البيولوجية للآفات الزراعية وأمراض النباتات كاستخدام بعض الحشرات التي تتغذى على الكائنات التي تسبب الأمراض</a:t>
            </a:r>
            <a:r>
              <a:rPr lang="ar-SA" altLang="en-US" sz="2400" b="1" dirty="0" smtClean="0">
                <a:solidFill>
                  <a:schemeClr val="accent6">
                    <a:lumMod val="25000"/>
                  </a:schemeClr>
                </a:solidFill>
                <a:cs typeface="Traditional Arabic" panose="02020603050405020304" pitchFamily="18" charset="-78"/>
              </a:rPr>
              <a:t>.</a:t>
            </a:r>
          </a:p>
          <a:p>
            <a:pPr marL="457200" indent="-457200" algn="just">
              <a:spcBef>
                <a:spcPct val="50000"/>
              </a:spcBef>
              <a:buAutoNum type="arabicPeriod" startAt="4"/>
            </a:pPr>
            <a:r>
              <a:rPr lang="ar-SA" altLang="en-US" sz="2400" b="1" dirty="0" smtClean="0">
                <a:solidFill>
                  <a:schemeClr val="accent6">
                    <a:lumMod val="25000"/>
                  </a:schemeClr>
                </a:solidFill>
                <a:cs typeface="Traditional Arabic" panose="02020603050405020304" pitchFamily="18" charset="-78"/>
              </a:rPr>
              <a:t>استخدام </a:t>
            </a:r>
            <a:r>
              <a:rPr lang="ar-SA" altLang="en-US" sz="2400" b="1" dirty="0">
                <a:solidFill>
                  <a:schemeClr val="accent6">
                    <a:lumMod val="25000"/>
                  </a:schemeClr>
                </a:solidFill>
                <a:cs typeface="Traditional Arabic" panose="02020603050405020304" pitchFamily="18" charset="-78"/>
              </a:rPr>
              <a:t>الدورات الزراعية يعمل علي زيادة خصوبة التربة ويحد من انتشار الأمراض ويقلل من معدلات الإصابة لغياب العائل الرئيسي. </a:t>
            </a:r>
          </a:p>
        </p:txBody>
      </p:sp>
      <p:sp>
        <p:nvSpPr>
          <p:cNvPr id="8" name="Text Box 2"/>
          <p:cNvSpPr txBox="1">
            <a:spLocks noChangeArrowheads="1"/>
          </p:cNvSpPr>
          <p:nvPr/>
        </p:nvSpPr>
        <p:spPr bwMode="auto">
          <a:xfrm>
            <a:off x="6033120" y="836712"/>
            <a:ext cx="344425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ar-SA" altLang="en-US" sz="3200" b="1" u="sng" dirty="0">
                <a:solidFill>
                  <a:srgbClr val="C00000"/>
                </a:solidFill>
                <a:cs typeface="Traditional Arabic" panose="02020603050405020304" pitchFamily="18" charset="-78"/>
              </a:rPr>
              <a:t>كيفية تحقيق زراعة مستدامة</a:t>
            </a:r>
            <a:endParaRPr lang="en-US" altLang="en-US" sz="3200" b="1" u="sng" dirty="0">
              <a:solidFill>
                <a:srgbClr val="C00000"/>
              </a:solidFill>
              <a:cs typeface="Traditional Arabic" panose="02020603050405020304" pitchFamily="18" charset="-78"/>
            </a:endParaRPr>
          </a:p>
        </p:txBody>
      </p:sp>
      <p:sp>
        <p:nvSpPr>
          <p:cNvPr id="9" name="Title 1"/>
          <p:cNvSpPr txBox="1">
            <a:spLocks/>
          </p:cNvSpPr>
          <p:nvPr/>
        </p:nvSpPr>
        <p:spPr>
          <a:xfrm>
            <a:off x="344488" y="275940"/>
            <a:ext cx="8915400" cy="776796"/>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r>
              <a:rPr lang="ar-SA" sz="2000"/>
              <a:t>الزراعة </a:t>
            </a:r>
            <a:r>
              <a:rPr lang="ar-SA" sz="2000" smtClean="0"/>
              <a:t>المستدامة</a:t>
            </a:r>
            <a:endParaRPr lang="en-US" sz="2000" dirty="0"/>
          </a:p>
        </p:txBody>
      </p:sp>
    </p:spTree>
    <p:extLst>
      <p:ext uri="{BB962C8B-B14F-4D97-AF65-F5344CB8AC3E}">
        <p14:creationId xmlns:p14="http://schemas.microsoft.com/office/powerpoint/2010/main" val="371160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28</a:t>
            </a:fld>
            <a:endParaRPr lang="en-US" dirty="0"/>
          </a:p>
        </p:txBody>
      </p:sp>
      <p:sp>
        <p:nvSpPr>
          <p:cNvPr id="5" name="Text Box 3"/>
          <p:cNvSpPr txBox="1">
            <a:spLocks noChangeArrowheads="1"/>
          </p:cNvSpPr>
          <p:nvPr/>
        </p:nvSpPr>
        <p:spPr bwMode="auto">
          <a:xfrm>
            <a:off x="350838" y="836712"/>
            <a:ext cx="9204325"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ar-SA" altLang="en-US" sz="2400" b="1" dirty="0" smtClean="0">
                <a:solidFill>
                  <a:schemeClr val="accent6">
                    <a:lumMod val="25000"/>
                  </a:schemeClr>
                </a:solidFill>
                <a:cs typeface="Traditional Arabic" panose="02020603050405020304" pitchFamily="18" charset="-78"/>
              </a:rPr>
              <a:t>6</a:t>
            </a:r>
            <a:r>
              <a:rPr lang="ar-SA" altLang="en-US" sz="2400" b="1" dirty="0">
                <a:solidFill>
                  <a:schemeClr val="accent6">
                    <a:lumMod val="25000"/>
                  </a:schemeClr>
                </a:solidFill>
                <a:cs typeface="Traditional Arabic" panose="02020603050405020304" pitchFamily="18" charset="-78"/>
              </a:rPr>
              <a:t>.	انتقاء عينات محاصيل ذات خصائص وراثية جيدة توفر الانتاج الكافي وتقاوم . الاستفادة من تطبيقات علوم الهندسة الوراثية والتحسين الوراثي في هذا المجال يجب أن تتم بحذر حتي لا يتم </a:t>
            </a:r>
            <a:r>
              <a:rPr lang="ar-SA" altLang="en-US" sz="2400" b="1">
                <a:solidFill>
                  <a:schemeClr val="accent6">
                    <a:lumMod val="25000"/>
                  </a:schemeClr>
                </a:solidFill>
                <a:cs typeface="Traditional Arabic" panose="02020603050405020304" pitchFamily="18" charset="-78"/>
              </a:rPr>
              <a:t>فقدان </a:t>
            </a:r>
            <a:r>
              <a:rPr lang="ar-SA" altLang="en-US" sz="2400" b="1" smtClean="0">
                <a:solidFill>
                  <a:schemeClr val="accent6">
                    <a:lumMod val="25000"/>
                  </a:schemeClr>
                </a:solidFill>
                <a:cs typeface="Traditional Arabic" panose="02020603050405020304" pitchFamily="18" charset="-78"/>
              </a:rPr>
              <a:t>المحاصيل </a:t>
            </a:r>
            <a:r>
              <a:rPr lang="ar-SA" altLang="en-US" sz="2400" b="1" dirty="0">
                <a:solidFill>
                  <a:schemeClr val="accent6">
                    <a:lumMod val="25000"/>
                  </a:schemeClr>
                </a:solidFill>
                <a:cs typeface="Traditional Arabic" panose="02020603050405020304" pitchFamily="18" charset="-78"/>
              </a:rPr>
              <a:t>الأولية.</a:t>
            </a:r>
          </a:p>
          <a:p>
            <a:pPr algn="just">
              <a:spcBef>
                <a:spcPct val="50000"/>
              </a:spcBef>
            </a:pPr>
            <a:r>
              <a:rPr lang="ar-SA" altLang="en-US" sz="2400" b="1" dirty="0">
                <a:solidFill>
                  <a:schemeClr val="accent6">
                    <a:lumMod val="25000"/>
                  </a:schemeClr>
                </a:solidFill>
                <a:cs typeface="Traditional Arabic" panose="02020603050405020304" pitchFamily="18" charset="-78"/>
              </a:rPr>
              <a:t>7.	المحافظة على الموارد الطبيعية الداعمة للزراعة مثل المياه من حيث المحافظة عليها وترشيد استخدامها وحمايتها من التلوث. ذلك يتم بتصميم واستخدام نظم الري الحديثة المرشدة لعمليات الري و ربطها بالاحتياجات الفعلية للمحاصيل واستخدام المحاصيل قليلة الاحتياجات المائية مع الاستفادة من التقنيات الحديثة في التحكم في بيئة النبات كأساليب الزراعة في البيوت المحمية و زراعة المحاصيل النباتية في المناطق الجغرافية الملائمة لمتطلبات المحاصيل المناخية لضمان الحصول على معدلات إنتاج عالية باستخدام مساحات زراعية قليلة و موارد إنتاج محدودة.</a:t>
            </a:r>
          </a:p>
          <a:p>
            <a:pPr algn="just">
              <a:spcBef>
                <a:spcPct val="50000"/>
              </a:spcBef>
            </a:pPr>
            <a:r>
              <a:rPr lang="ar-SA" altLang="en-US" sz="2400" b="1" dirty="0">
                <a:solidFill>
                  <a:schemeClr val="accent6">
                    <a:lumMod val="25000"/>
                  </a:schemeClr>
                </a:solidFill>
                <a:cs typeface="Traditional Arabic" panose="02020603050405020304" pitchFamily="18" charset="-78"/>
              </a:rPr>
              <a:t>8.	تحسين طرق التسويق الزراعي وإدارة المزارع لضمان حصول المزارعون على عائد مجزي من العمل الزراعي يكفل تحقيق ربح مجزي للمكن من الاستمرار في النشاط الزراعي.</a:t>
            </a:r>
          </a:p>
          <a:p>
            <a:pPr algn="just">
              <a:spcBef>
                <a:spcPct val="50000"/>
              </a:spcBef>
            </a:pPr>
            <a:r>
              <a:rPr lang="ar-SA" altLang="en-US" sz="2400" b="1" dirty="0">
                <a:solidFill>
                  <a:schemeClr val="accent6">
                    <a:lumMod val="25000"/>
                  </a:schemeClr>
                </a:solidFill>
                <a:cs typeface="Traditional Arabic" panose="02020603050405020304" pitchFamily="18" charset="-78"/>
              </a:rPr>
              <a:t>9.	إرشاد المزارعين و تدريبهم على استخدام التقنيات الخاصة بالزراعة المستدامة و معرفة العوامل المحددة لتقبل وتبني المزارعين لتلك التقنيات تعد من أهم محاور الزراعة المستدامة. </a:t>
            </a:r>
          </a:p>
        </p:txBody>
      </p:sp>
      <p:sp>
        <p:nvSpPr>
          <p:cNvPr id="9" name="Title 1"/>
          <p:cNvSpPr txBox="1">
            <a:spLocks/>
          </p:cNvSpPr>
          <p:nvPr/>
        </p:nvSpPr>
        <p:spPr>
          <a:xfrm>
            <a:off x="344488" y="275940"/>
            <a:ext cx="8915400" cy="776796"/>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r>
              <a:rPr lang="ar-SA" sz="2000" dirty="0"/>
              <a:t>الزراعة المستدامة                                                 </a:t>
            </a:r>
            <a:r>
              <a:rPr lang="ar-SA" sz="2000" dirty="0" smtClean="0"/>
              <a:t>                           </a:t>
            </a:r>
            <a:endParaRPr lang="en-US" sz="2000" dirty="0"/>
          </a:p>
        </p:txBody>
      </p:sp>
    </p:spTree>
    <p:extLst>
      <p:ext uri="{BB962C8B-B14F-4D97-AF65-F5344CB8AC3E}">
        <p14:creationId xmlns:p14="http://schemas.microsoft.com/office/powerpoint/2010/main" val="2541439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29</a:t>
            </a:fld>
            <a:endParaRPr lang="en-US" dirty="0"/>
          </a:p>
        </p:txBody>
      </p:sp>
      <p:sp>
        <p:nvSpPr>
          <p:cNvPr id="5" name="Text Box 3"/>
          <p:cNvSpPr txBox="1">
            <a:spLocks noChangeArrowheads="1"/>
          </p:cNvSpPr>
          <p:nvPr/>
        </p:nvSpPr>
        <p:spPr bwMode="auto">
          <a:xfrm>
            <a:off x="350838" y="1412776"/>
            <a:ext cx="9204325"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ar-SA" altLang="en-US" sz="2400" b="1" dirty="0">
                <a:solidFill>
                  <a:schemeClr val="accent6">
                    <a:lumMod val="25000"/>
                  </a:schemeClr>
                </a:solidFill>
                <a:cs typeface="Traditional Arabic" panose="02020603050405020304" pitchFamily="18" charset="-78"/>
              </a:rPr>
              <a:t>خططت المملكة العربية السعودية خطوات متقدمة في مجال الاستدامة. يسهم القطاع الزراعي السعودي بما يتجاوز 10% من إجمالي الناتج المحلي غير البترولي، ويوفر عملاً لأكثر من نصف مليون شخص. </a:t>
            </a:r>
            <a:r>
              <a:rPr lang="ar-SA" altLang="en-US" sz="2400" b="1" dirty="0" smtClean="0">
                <a:solidFill>
                  <a:schemeClr val="accent6">
                    <a:lumMod val="25000"/>
                  </a:schemeClr>
                </a:solidFill>
                <a:cs typeface="Traditional Arabic" panose="02020603050405020304" pitchFamily="18" charset="-78"/>
              </a:rPr>
              <a:t>و</a:t>
            </a:r>
          </a:p>
          <a:p>
            <a:pPr algn="just">
              <a:spcBef>
                <a:spcPct val="50000"/>
              </a:spcBef>
            </a:pPr>
            <a:r>
              <a:rPr lang="ar-SA" altLang="en-US" sz="2400" b="1" dirty="0" smtClean="0">
                <a:solidFill>
                  <a:schemeClr val="accent6">
                    <a:lumMod val="25000"/>
                  </a:schemeClr>
                </a:solidFill>
                <a:cs typeface="Traditional Arabic" panose="02020603050405020304" pitchFamily="18" charset="-78"/>
              </a:rPr>
              <a:t>حقق </a:t>
            </a:r>
            <a:r>
              <a:rPr lang="ar-SA" altLang="en-US" sz="2400" b="1" dirty="0">
                <a:solidFill>
                  <a:schemeClr val="accent6">
                    <a:lumMod val="25000"/>
                  </a:schemeClr>
                </a:solidFill>
                <a:cs typeface="Traditional Arabic" panose="02020603050405020304" pitchFamily="18" charset="-78"/>
              </a:rPr>
              <a:t>الاكتفاء الذاتي في منتجات الدواجن ولألبان، والخضروات. ولكن رافقت التنمية الزراعية في المملكة بعض الآثار السلبية على قاعدة الموارد الطبيعية الهشة، كاستنزاف مخزون المياه الجوفية غير المتجددة، وتلوث المياه، وتدهور خصوبة التربة، والتصحر، وتدهور الغطاء النباتي الغابي والرعوي.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كما </a:t>
            </a:r>
            <a:r>
              <a:rPr lang="ar-SA" altLang="en-US" sz="2400" b="1" dirty="0">
                <a:solidFill>
                  <a:schemeClr val="accent6">
                    <a:lumMod val="25000"/>
                  </a:schemeClr>
                </a:solidFill>
                <a:cs typeface="Traditional Arabic" panose="02020603050405020304" pitchFamily="18" charset="-78"/>
              </a:rPr>
              <a:t>ان استخدام </a:t>
            </a:r>
            <a:r>
              <a:rPr lang="ar-SA" altLang="en-US" sz="2400" b="1" dirty="0" smtClean="0">
                <a:solidFill>
                  <a:schemeClr val="accent6">
                    <a:lumMod val="25000"/>
                  </a:schemeClr>
                </a:solidFill>
                <a:cs typeface="Traditional Arabic" panose="02020603050405020304" pitchFamily="18" charset="-78"/>
              </a:rPr>
              <a:t>المبيدات </a:t>
            </a:r>
            <a:r>
              <a:rPr lang="ar-SA" altLang="en-US" sz="2400" b="1" dirty="0">
                <a:solidFill>
                  <a:schemeClr val="accent6">
                    <a:lumMod val="25000"/>
                  </a:schemeClr>
                </a:solidFill>
                <a:cs typeface="Traditional Arabic" panose="02020603050405020304" pitchFamily="18" charset="-78"/>
              </a:rPr>
              <a:t>والمخصبات أدي إلي ظهور التلوث في بعض المنتجات الغذائية. ولهذا تحظى الزراعة المستدامة باهتمام مخططي الزراعة السعودية في الوقت الحالي كوسيلة للحد من الآثار البيئية السلبية ولضمان استمرارية القطاع الزراعي في أداء دوره الهام في تحقيق التنمية الشاملة للمجتمع السعودي.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ولقد </a:t>
            </a:r>
            <a:r>
              <a:rPr lang="ar-SA" altLang="en-US" sz="2400" b="1" dirty="0">
                <a:solidFill>
                  <a:schemeClr val="accent6">
                    <a:lumMod val="25000"/>
                  </a:schemeClr>
                </a:solidFill>
                <a:cs typeface="Traditional Arabic" panose="02020603050405020304" pitchFamily="18" charset="-78"/>
              </a:rPr>
              <a:t>تبنت خطط التنمية السادسة والسابعة والثامنة في المملكة التنمية الزراعية المستدامة كنظام للزراعة السعودية. </a:t>
            </a:r>
            <a:endParaRPr lang="en-US" altLang="en-US" sz="2400" b="1" dirty="0">
              <a:solidFill>
                <a:schemeClr val="accent6">
                  <a:lumMod val="25000"/>
                </a:schemeClr>
              </a:solidFill>
              <a:cs typeface="Traditional Arabic" panose="02020603050405020304" pitchFamily="18" charset="-78"/>
            </a:endParaRPr>
          </a:p>
        </p:txBody>
      </p:sp>
      <p:sp>
        <p:nvSpPr>
          <p:cNvPr id="8" name="Text Box 2"/>
          <p:cNvSpPr txBox="1">
            <a:spLocks noChangeArrowheads="1"/>
          </p:cNvSpPr>
          <p:nvPr/>
        </p:nvSpPr>
        <p:spPr bwMode="auto">
          <a:xfrm>
            <a:off x="3224808" y="836712"/>
            <a:ext cx="625256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ar-SA" altLang="en-US" sz="3200" b="1" u="sng" dirty="0">
                <a:solidFill>
                  <a:srgbClr val="C00000"/>
                </a:solidFill>
                <a:cs typeface="Traditional Arabic" panose="02020603050405020304" pitchFamily="18" charset="-78"/>
              </a:rPr>
              <a:t>التنمية الزراعية المستدامة في المملكة العربية السعودية</a:t>
            </a:r>
            <a:endParaRPr lang="en-US" altLang="en-US" sz="3200" b="1" u="sng" dirty="0">
              <a:solidFill>
                <a:srgbClr val="C00000"/>
              </a:solidFill>
              <a:cs typeface="Traditional Arabic" panose="02020603050405020304" pitchFamily="18" charset="-78"/>
            </a:endParaRPr>
          </a:p>
        </p:txBody>
      </p:sp>
      <p:sp>
        <p:nvSpPr>
          <p:cNvPr id="9" name="Title 1"/>
          <p:cNvSpPr txBox="1">
            <a:spLocks/>
          </p:cNvSpPr>
          <p:nvPr/>
        </p:nvSpPr>
        <p:spPr>
          <a:xfrm>
            <a:off x="344488" y="275940"/>
            <a:ext cx="8915400" cy="776796"/>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r>
              <a:rPr lang="ar-SA" sz="2000" dirty="0"/>
              <a:t>الزراعة </a:t>
            </a:r>
            <a:r>
              <a:rPr lang="ar-SA" sz="2000" dirty="0" smtClean="0"/>
              <a:t>المستدامة</a:t>
            </a:r>
            <a:endParaRPr lang="en-US" sz="2000" dirty="0"/>
          </a:p>
        </p:txBody>
      </p:sp>
    </p:spTree>
    <p:extLst>
      <p:ext uri="{BB962C8B-B14F-4D97-AF65-F5344CB8AC3E}">
        <p14:creationId xmlns:p14="http://schemas.microsoft.com/office/powerpoint/2010/main" val="680912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3</a:t>
            </a:fld>
            <a:endParaRPr lang="en-US" dirty="0"/>
          </a:p>
        </p:txBody>
      </p:sp>
      <p:sp>
        <p:nvSpPr>
          <p:cNvPr id="5" name="Text Box 3"/>
          <p:cNvSpPr txBox="1">
            <a:spLocks noChangeArrowheads="1"/>
          </p:cNvSpPr>
          <p:nvPr/>
        </p:nvSpPr>
        <p:spPr bwMode="auto">
          <a:xfrm>
            <a:off x="350838" y="1412776"/>
            <a:ext cx="9204325"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ar-SA" altLang="en-US" sz="2400" b="1" dirty="0">
                <a:solidFill>
                  <a:schemeClr val="accent6">
                    <a:lumMod val="25000"/>
                  </a:schemeClr>
                </a:solidFill>
                <a:cs typeface="Traditional Arabic" panose="02020603050405020304" pitchFamily="18" charset="-78"/>
              </a:rPr>
              <a:t>تزايد الاهتمام بالزراعة المستدامة في دول العالم المختلفة منذ 1980 نتيجة للزيادة المضطردة في احتياجات الانسان من الموارد الزراعية، وتدهور قاعدة المورد لطبيعة في كثير من دول العالم.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كما </a:t>
            </a:r>
            <a:r>
              <a:rPr lang="ar-SA" altLang="en-US" sz="2400" b="1" dirty="0">
                <a:solidFill>
                  <a:schemeClr val="accent6">
                    <a:lumMod val="25000"/>
                  </a:schemeClr>
                </a:solidFill>
                <a:cs typeface="Traditional Arabic" panose="02020603050405020304" pitchFamily="18" charset="-78"/>
              </a:rPr>
              <a:t>أن التأثير البيئي علي البيئة أصبح يشكل هاجسا ومهددا لتوفير بيئية سليمة خالية من المشكلات البيئية التي تضر بحياة الانسان والكائنات الحية الأخرى.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لقد </a:t>
            </a:r>
            <a:r>
              <a:rPr lang="ar-SA" altLang="en-US" sz="2400" b="1" dirty="0">
                <a:solidFill>
                  <a:schemeClr val="accent6">
                    <a:lumMod val="25000"/>
                  </a:schemeClr>
                </a:solidFill>
                <a:cs typeface="Traditional Arabic" panose="02020603050405020304" pitchFamily="18" charset="-78"/>
              </a:rPr>
              <a:t>شهد العالم زيادة في الإنتاج الزراعي في بعض المناطق، وتدهورا في مناطق أخري من العالم.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التوسع </a:t>
            </a:r>
            <a:r>
              <a:rPr lang="ar-SA" altLang="en-US" sz="2400" b="1" dirty="0">
                <a:solidFill>
                  <a:schemeClr val="accent6">
                    <a:lumMod val="25000"/>
                  </a:schemeClr>
                </a:solidFill>
                <a:cs typeface="Traditional Arabic" panose="02020603050405020304" pitchFamily="18" charset="-78"/>
              </a:rPr>
              <a:t>في الإنتاج الزراعي كان نتيجة لاتجاه المزارعين في الدول المتقدمة وبعص الدول النامية أو الزراعية، لاستخدام المبيدات والمخصبات والتي لها تأثيرها السلبي علي التربة والبيئة.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تسبب </a:t>
            </a:r>
            <a:r>
              <a:rPr lang="ar-SA" altLang="en-US" sz="2400" b="1" dirty="0">
                <a:solidFill>
                  <a:schemeClr val="accent6">
                    <a:lumMod val="25000"/>
                  </a:schemeClr>
                </a:solidFill>
                <a:cs typeface="Traditional Arabic" panose="02020603050405020304" pitchFamily="18" charset="-78"/>
              </a:rPr>
              <a:t>ذلك الاتجاه في في تلوث البيئة وتدهور التربة الزراعية.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في </a:t>
            </a:r>
            <a:r>
              <a:rPr lang="ar-SA" altLang="en-US" sz="2400" b="1" dirty="0">
                <a:solidFill>
                  <a:schemeClr val="accent6">
                    <a:lumMod val="25000"/>
                  </a:schemeClr>
                </a:solidFill>
                <a:cs typeface="Traditional Arabic" panose="02020603050405020304" pitchFamily="18" charset="-78"/>
              </a:rPr>
              <a:t>الدول النامية الزراعة الكثيفة والواسعة باستخدام الآلات الزراعية الثقيلة، والمعاملات الفلاحية وسط الصغار من المزارعين بزراعة الأرض حتي تفقد خصوبتها، أدي إلي فقدان التربة بتلوثها وتعريتها أو تآكلها. </a:t>
            </a:r>
            <a:endParaRPr lang="en-US" altLang="en-US" sz="2400" b="1" dirty="0">
              <a:solidFill>
                <a:schemeClr val="accent6">
                  <a:lumMod val="25000"/>
                </a:schemeClr>
              </a:solidFill>
              <a:cs typeface="Traditional Arabic" panose="02020603050405020304" pitchFamily="18" charset="-78"/>
            </a:endParaRPr>
          </a:p>
        </p:txBody>
      </p:sp>
      <p:sp>
        <p:nvSpPr>
          <p:cNvPr id="8" name="Text Box 2"/>
          <p:cNvSpPr txBox="1">
            <a:spLocks noChangeArrowheads="1"/>
          </p:cNvSpPr>
          <p:nvPr/>
        </p:nvSpPr>
        <p:spPr bwMode="auto">
          <a:xfrm>
            <a:off x="6393160" y="836712"/>
            <a:ext cx="30842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ar-SA" altLang="en-US" sz="3200" b="1" u="sng" dirty="0">
                <a:solidFill>
                  <a:srgbClr val="C00000"/>
                </a:solidFill>
                <a:cs typeface="Traditional Arabic" panose="02020603050405020304" pitchFamily="18" charset="-78"/>
              </a:rPr>
              <a:t>تاريخ الزراعة المستدامة</a:t>
            </a:r>
            <a:endParaRPr lang="en-US" altLang="en-US" sz="3200" b="1" u="sng" dirty="0">
              <a:solidFill>
                <a:srgbClr val="C00000"/>
              </a:solidFill>
              <a:cs typeface="Traditional Arabic" panose="02020603050405020304" pitchFamily="18" charset="-78"/>
            </a:endParaRPr>
          </a:p>
        </p:txBody>
      </p:sp>
      <p:sp>
        <p:nvSpPr>
          <p:cNvPr id="9" name="Title 1"/>
          <p:cNvSpPr txBox="1">
            <a:spLocks/>
          </p:cNvSpPr>
          <p:nvPr/>
        </p:nvSpPr>
        <p:spPr>
          <a:xfrm>
            <a:off x="344488" y="275940"/>
            <a:ext cx="8915400" cy="776796"/>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r>
              <a:rPr lang="ar-SA" sz="2000" dirty="0"/>
              <a:t>الزراعة المستدامة                                                 </a:t>
            </a:r>
            <a:r>
              <a:rPr lang="ar-SA" sz="2000" dirty="0" smtClean="0"/>
              <a:t>                           المحاضرة </a:t>
            </a:r>
            <a:r>
              <a:rPr lang="ar-IQ" sz="2000" dirty="0" smtClean="0"/>
              <a:t>الساعة </a:t>
            </a:r>
            <a:endParaRPr lang="en-US" sz="2000" dirty="0"/>
          </a:p>
        </p:txBody>
      </p:sp>
    </p:spTree>
    <p:extLst>
      <p:ext uri="{BB962C8B-B14F-4D97-AF65-F5344CB8AC3E}">
        <p14:creationId xmlns:p14="http://schemas.microsoft.com/office/powerpoint/2010/main" val="4026373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4</a:t>
            </a:fld>
            <a:endParaRPr lang="en-US" dirty="0"/>
          </a:p>
        </p:txBody>
      </p:sp>
      <p:sp>
        <p:nvSpPr>
          <p:cNvPr id="5" name="Text Box 3"/>
          <p:cNvSpPr txBox="1">
            <a:spLocks noChangeArrowheads="1"/>
          </p:cNvSpPr>
          <p:nvPr/>
        </p:nvSpPr>
        <p:spPr bwMode="auto">
          <a:xfrm>
            <a:off x="350838" y="1412776"/>
            <a:ext cx="9204325"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ar-SA" altLang="en-US" sz="2400" b="1" dirty="0">
                <a:solidFill>
                  <a:schemeClr val="accent6">
                    <a:lumMod val="25000"/>
                  </a:schemeClr>
                </a:solidFill>
                <a:cs typeface="Traditional Arabic" panose="02020603050405020304" pitchFamily="18" charset="-78"/>
              </a:rPr>
              <a:t>ويرى البعض أن الزراعة المستدامة انبثقت من مفهوم الزراعة العضوية.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غير </a:t>
            </a:r>
            <a:r>
              <a:rPr lang="ar-SA" altLang="en-US" sz="2400" b="1" dirty="0">
                <a:solidFill>
                  <a:schemeClr val="accent6">
                    <a:lumMod val="25000"/>
                  </a:schemeClr>
                </a:solidFill>
                <a:cs typeface="Traditional Arabic" panose="02020603050405020304" pitchFamily="18" charset="-78"/>
              </a:rPr>
              <a:t>أن الإختصاصيين يعتقدون أن الزراعة المستدامة أوسع في مفهومها من مفهوم الزراعة العضوية الذي يعنى استخدام المدخلات العضوية والمكافحة الحيوية في الزراعة.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بينما </a:t>
            </a:r>
            <a:r>
              <a:rPr lang="ar-SA" altLang="en-US" sz="2400" b="1" dirty="0">
                <a:solidFill>
                  <a:schemeClr val="accent6">
                    <a:lumMod val="25000"/>
                  </a:schemeClr>
                </a:solidFill>
                <a:cs typeface="Traditional Arabic" panose="02020603050405020304" pitchFamily="18" charset="-78"/>
              </a:rPr>
              <a:t>مفهوم الزراعة المستدامة يتخطي ذلك المفهوم لنظام زراعة متكامل الحلقات، يحقق إنتاج زراعي كافي، وصحي، ومربح، مع عدم الاضرار بالبيئة.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مثل </a:t>
            </a:r>
            <a:r>
              <a:rPr lang="ar-SA" altLang="en-US" sz="2400" b="1" dirty="0">
                <a:solidFill>
                  <a:schemeClr val="accent6">
                    <a:lumMod val="25000"/>
                  </a:schemeClr>
                </a:solidFill>
                <a:cs typeface="Traditional Arabic" panose="02020603050405020304" pitchFamily="18" charset="-78"/>
              </a:rPr>
              <a:t>هذا النظام الزراعي تتداخل فيه العديد من العلوم، الزراعية، والهندسية، والبيئية، والاقتصادية، </a:t>
            </a:r>
            <a:r>
              <a:rPr lang="ar-SA" altLang="en-US" sz="2400" b="1" dirty="0" smtClean="0">
                <a:solidFill>
                  <a:schemeClr val="accent6">
                    <a:lumMod val="25000"/>
                  </a:schemeClr>
                </a:solidFill>
                <a:cs typeface="Traditional Arabic" panose="02020603050405020304" pitchFamily="18" charset="-78"/>
              </a:rPr>
              <a:t>والاجتماعية</a:t>
            </a:r>
          </a:p>
          <a:p>
            <a:pPr algn="just">
              <a:spcBef>
                <a:spcPct val="50000"/>
              </a:spcBef>
            </a:pPr>
            <a:r>
              <a:rPr lang="ar-SA" altLang="en-US" sz="2400" b="1" dirty="0">
                <a:solidFill>
                  <a:schemeClr val="accent6">
                    <a:lumMod val="25000"/>
                  </a:schemeClr>
                </a:solidFill>
                <a:cs typeface="Traditional Arabic" panose="02020603050405020304" pitchFamily="18" charset="-78"/>
              </a:rPr>
              <a:t>هناك عدة تعريفات للزراعة المستدامة. </a:t>
            </a:r>
          </a:p>
          <a:p>
            <a:pPr algn="just">
              <a:spcBef>
                <a:spcPct val="50000"/>
              </a:spcBef>
            </a:pPr>
            <a:r>
              <a:rPr lang="ar-SA" altLang="en-US" sz="2400" b="1" dirty="0">
                <a:solidFill>
                  <a:schemeClr val="accent6">
                    <a:lumMod val="25000"/>
                  </a:schemeClr>
                </a:solidFill>
                <a:cs typeface="Traditional Arabic" panose="02020603050405020304" pitchFamily="18" charset="-78"/>
              </a:rPr>
              <a:t>فهناك من ينظر  إليها من بعد اقتصادي من حيث الربحية، ومن يراها في بعدها الاجتماعي الذي ينظر للحفاظ علي النسيج الاجتماعي، وهناك من ينظر اليها من زاوية حفظ حقوق الأجيال القادمة في الموارد. </a:t>
            </a:r>
          </a:p>
          <a:p>
            <a:pPr algn="just">
              <a:spcBef>
                <a:spcPct val="50000"/>
              </a:spcBef>
            </a:pPr>
            <a:endParaRPr lang="en-US" altLang="en-US" sz="2400" b="1" dirty="0">
              <a:solidFill>
                <a:schemeClr val="accent6">
                  <a:lumMod val="25000"/>
                </a:schemeClr>
              </a:solidFill>
              <a:cs typeface="Traditional Arabic" panose="02020603050405020304" pitchFamily="18" charset="-78"/>
            </a:endParaRPr>
          </a:p>
        </p:txBody>
      </p:sp>
      <p:sp>
        <p:nvSpPr>
          <p:cNvPr id="8" name="Text Box 2"/>
          <p:cNvSpPr txBox="1">
            <a:spLocks noChangeArrowheads="1"/>
          </p:cNvSpPr>
          <p:nvPr/>
        </p:nvSpPr>
        <p:spPr bwMode="auto">
          <a:xfrm>
            <a:off x="6393160" y="836712"/>
            <a:ext cx="30842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ar-SA" altLang="en-US" sz="3200" b="1" u="sng" dirty="0">
                <a:solidFill>
                  <a:srgbClr val="C00000"/>
                </a:solidFill>
                <a:cs typeface="Traditional Arabic" panose="02020603050405020304" pitchFamily="18" charset="-78"/>
              </a:rPr>
              <a:t>مفهوم الزراعة المستدامة</a:t>
            </a:r>
            <a:endParaRPr lang="en-US" altLang="en-US" sz="3200" b="1" u="sng" dirty="0">
              <a:solidFill>
                <a:srgbClr val="C00000"/>
              </a:solidFill>
              <a:cs typeface="Traditional Arabic" panose="02020603050405020304" pitchFamily="18" charset="-78"/>
            </a:endParaRPr>
          </a:p>
        </p:txBody>
      </p:sp>
      <p:sp>
        <p:nvSpPr>
          <p:cNvPr id="9" name="Title 1"/>
          <p:cNvSpPr txBox="1">
            <a:spLocks/>
          </p:cNvSpPr>
          <p:nvPr/>
        </p:nvSpPr>
        <p:spPr>
          <a:xfrm>
            <a:off x="344488" y="275940"/>
            <a:ext cx="8915400" cy="776796"/>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r>
              <a:rPr lang="ar-SA" sz="2000" dirty="0"/>
              <a:t>الزراعة المستدامة                                                 </a:t>
            </a:r>
            <a:r>
              <a:rPr lang="ar-SA" sz="2000" dirty="0" smtClean="0"/>
              <a:t>                           المحاضرة </a:t>
            </a:r>
            <a:r>
              <a:rPr lang="ar-IQ" sz="2000" dirty="0" smtClean="0"/>
              <a:t>السابعة</a:t>
            </a:r>
            <a:endParaRPr lang="en-US" sz="2000" dirty="0"/>
          </a:p>
        </p:txBody>
      </p:sp>
    </p:spTree>
    <p:extLst>
      <p:ext uri="{BB962C8B-B14F-4D97-AF65-F5344CB8AC3E}">
        <p14:creationId xmlns:p14="http://schemas.microsoft.com/office/powerpoint/2010/main" val="3393339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5</a:t>
            </a:fld>
            <a:endParaRPr lang="en-US" dirty="0"/>
          </a:p>
        </p:txBody>
      </p:sp>
      <p:sp>
        <p:nvSpPr>
          <p:cNvPr id="5" name="Text Box 3"/>
          <p:cNvSpPr txBox="1">
            <a:spLocks noChangeArrowheads="1"/>
          </p:cNvSpPr>
          <p:nvPr/>
        </p:nvSpPr>
        <p:spPr bwMode="auto">
          <a:xfrm>
            <a:off x="350838" y="836712"/>
            <a:ext cx="9204325"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ar-SA" altLang="en-US" sz="2400" b="1" dirty="0" smtClean="0">
                <a:solidFill>
                  <a:schemeClr val="accent6">
                    <a:lumMod val="25000"/>
                  </a:schemeClr>
                </a:solidFill>
                <a:cs typeface="Traditional Arabic" panose="02020603050405020304" pitchFamily="18" charset="-78"/>
              </a:rPr>
              <a:t>منظمة </a:t>
            </a:r>
            <a:r>
              <a:rPr lang="ar-SA" altLang="en-US" sz="2400" b="1" dirty="0">
                <a:solidFill>
                  <a:schemeClr val="accent6">
                    <a:lumMod val="25000"/>
                  </a:schemeClr>
                </a:solidFill>
                <a:cs typeface="Traditional Arabic" panose="02020603050405020304" pitchFamily="18" charset="-78"/>
              </a:rPr>
              <a:t>الاغذية والزراعة (الفاو) تري أن الزراعة المستدامة هي إدارة وصيانة قاعدة الموارد الطبيعية والتهيئة إلى التغيير التقني والمؤسسي بما يضمن تحقيق الاحتياجات الانسانية وبصورة مستمرة للأجيال الحالية والمستقبلية، وهذه التنمية الزراعية المستدامة في قطاعات الزراعة، والغابات، والاسماك، تصون الارض والمياه و التنوع الوراثي للنبات والحيوان كما انها غير ضارة بيئياً ومناسبة فنياً وقابلة للتطبيق اقتصادياً ومقبولة اجتماعيا</a:t>
            </a:r>
            <a:r>
              <a:rPr lang="ar-SA" altLang="en-US" sz="2400" b="1" dirty="0" smtClean="0">
                <a:solidFill>
                  <a:schemeClr val="accent6">
                    <a:lumMod val="25000"/>
                  </a:schemeClr>
                </a:solidFill>
                <a:cs typeface="Traditional Arabic" panose="02020603050405020304" pitchFamily="18" charset="-78"/>
              </a:rPr>
              <a:t>.</a:t>
            </a:r>
          </a:p>
          <a:p>
            <a:pPr algn="just">
              <a:spcBef>
                <a:spcPct val="50000"/>
              </a:spcBef>
            </a:pPr>
            <a:r>
              <a:rPr lang="ar-SA" altLang="en-US" sz="2400" b="1" dirty="0">
                <a:solidFill>
                  <a:schemeClr val="accent6">
                    <a:lumMod val="25000"/>
                  </a:schemeClr>
                </a:solidFill>
                <a:cs typeface="Traditional Arabic" panose="02020603050405020304" pitchFamily="18" charset="-78"/>
              </a:rPr>
              <a:t>الزراعة المستدامة هي ممارسة الزراعة لتحقيق استخدام للأرض والموارد الطبيعية بالصورة العلمية التي تحقق زيادة في الانتاج للإيفاء باحتياجات الانسان الأساسية، والمحافظة علي الموارد وحمايتها من التدهور</a:t>
            </a:r>
            <a:r>
              <a:rPr lang="ar-SA" altLang="en-US" sz="2400" b="1" dirty="0" smtClean="0">
                <a:solidFill>
                  <a:schemeClr val="accent6">
                    <a:lumMod val="25000"/>
                  </a:schemeClr>
                </a:solidFill>
                <a:cs typeface="Traditional Arabic" panose="02020603050405020304" pitchFamily="18" charset="-78"/>
              </a:rPr>
              <a:t>.</a:t>
            </a:r>
          </a:p>
          <a:p>
            <a:pPr algn="just">
              <a:spcBef>
                <a:spcPct val="50000"/>
              </a:spcBef>
            </a:pPr>
            <a:r>
              <a:rPr lang="ar-SA" altLang="en-US" sz="2400" b="1" dirty="0">
                <a:solidFill>
                  <a:schemeClr val="accent6">
                    <a:lumMod val="25000"/>
                  </a:schemeClr>
                </a:solidFill>
                <a:cs typeface="Traditional Arabic" panose="02020603050405020304" pitchFamily="18" charset="-78"/>
              </a:rPr>
              <a:t>فهي تعني الزراعة ياستخدام مبادئ علم النظم البيئة، والتي تعني دراسة العلاقات بين الكائنات الحية وبيئاتها. وتعرف بأنها نظام زراعي متكامل يمارس بعلمية لتحقيق الإنتاجية النباتية والحيوانية الأفضل</a:t>
            </a:r>
            <a:r>
              <a:rPr lang="ar-SA" altLang="en-US" sz="2400" b="1" dirty="0" smtClean="0">
                <a:solidFill>
                  <a:schemeClr val="accent6">
                    <a:lumMod val="25000"/>
                  </a:schemeClr>
                </a:solidFill>
                <a:cs typeface="Traditional Arabic" panose="02020603050405020304" pitchFamily="18" charset="-78"/>
              </a:rPr>
              <a:t>.</a:t>
            </a:r>
          </a:p>
          <a:p>
            <a:pPr algn="just">
              <a:spcBef>
                <a:spcPct val="50000"/>
              </a:spcBef>
            </a:pPr>
            <a:r>
              <a:rPr lang="ar-AE" altLang="en-US" sz="2400" b="1" dirty="0">
                <a:solidFill>
                  <a:schemeClr val="accent6">
                    <a:lumMod val="25000"/>
                  </a:schemeClr>
                </a:solidFill>
                <a:cs typeface="Traditional Arabic" panose="02020603050405020304" pitchFamily="18" charset="-78"/>
              </a:rPr>
              <a:t>في الولايات المتحدة يتم التعامل مع الزراعة المستدامة من خلال فاتورة الغذاء التي ظهرت عام 1990. ومع زيادة طلب المستهلكين وتجار التجزئة على المنتجات الزراعية المستدامة، بدأت المنظمات مثل تحالف الغذاء (</a:t>
            </a:r>
            <a:r>
              <a:rPr lang="en-US" altLang="en-US" sz="2400" b="1" dirty="0">
                <a:solidFill>
                  <a:schemeClr val="accent6">
                    <a:lumMod val="25000"/>
                  </a:schemeClr>
                </a:solidFill>
                <a:cs typeface="Traditional Arabic" panose="02020603050405020304" pitchFamily="18" charset="-78"/>
              </a:rPr>
              <a:t>Food Alliance) </a:t>
            </a:r>
            <a:r>
              <a:rPr lang="ar-AE" altLang="en-US" sz="2400" b="1" dirty="0">
                <a:solidFill>
                  <a:schemeClr val="accent6">
                    <a:lumMod val="25000"/>
                  </a:schemeClr>
                </a:solidFill>
                <a:cs typeface="Traditional Arabic" panose="02020603050405020304" pitchFamily="18" charset="-78"/>
              </a:rPr>
              <a:t>وحماية الحصاد (</a:t>
            </a:r>
            <a:r>
              <a:rPr lang="en-US" altLang="en-US" sz="2400" b="1" dirty="0">
                <a:solidFill>
                  <a:schemeClr val="accent6">
                    <a:lumMod val="25000"/>
                  </a:schemeClr>
                </a:solidFill>
                <a:cs typeface="Traditional Arabic" panose="02020603050405020304" pitchFamily="18" charset="-78"/>
              </a:rPr>
              <a:t>Protected Harvest) </a:t>
            </a:r>
            <a:r>
              <a:rPr lang="ar-AE" altLang="en-US" sz="2400" b="1" dirty="0">
                <a:solidFill>
                  <a:schemeClr val="accent6">
                    <a:lumMod val="25000"/>
                  </a:schemeClr>
                </a:solidFill>
                <a:cs typeface="Traditional Arabic" panose="02020603050405020304" pitchFamily="18" charset="-78"/>
              </a:rPr>
              <a:t>في وضع معايير قياس وبرامج اعتماد للمحاصيل المزروعة بطريقة مستدامة. </a:t>
            </a:r>
            <a:endParaRPr lang="en-US" altLang="en-US" sz="2400" b="1" dirty="0">
              <a:solidFill>
                <a:schemeClr val="accent6">
                  <a:lumMod val="25000"/>
                </a:schemeClr>
              </a:solidFill>
              <a:cs typeface="Traditional Arabic" panose="02020603050405020304" pitchFamily="18" charset="-78"/>
            </a:endParaRPr>
          </a:p>
        </p:txBody>
      </p:sp>
      <p:sp>
        <p:nvSpPr>
          <p:cNvPr id="9" name="Title 1"/>
          <p:cNvSpPr txBox="1">
            <a:spLocks/>
          </p:cNvSpPr>
          <p:nvPr/>
        </p:nvSpPr>
        <p:spPr>
          <a:xfrm>
            <a:off x="344488" y="275940"/>
            <a:ext cx="8915400" cy="776796"/>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r>
              <a:rPr lang="ar-SA" sz="2000" dirty="0"/>
              <a:t>الزراعة المستدامة                                                 </a:t>
            </a:r>
            <a:r>
              <a:rPr lang="ar-SA" sz="2000" dirty="0" smtClean="0"/>
              <a:t>                           المحاضرة </a:t>
            </a:r>
            <a:r>
              <a:rPr lang="ar-IQ" sz="2000" dirty="0" smtClean="0"/>
              <a:t>السابعة</a:t>
            </a:r>
            <a:endParaRPr lang="en-US" sz="2000" dirty="0"/>
          </a:p>
        </p:txBody>
      </p:sp>
    </p:spTree>
    <p:extLst>
      <p:ext uri="{BB962C8B-B14F-4D97-AF65-F5344CB8AC3E}">
        <p14:creationId xmlns:p14="http://schemas.microsoft.com/office/powerpoint/2010/main" val="996328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6</a:t>
            </a:fld>
            <a:endParaRPr lang="en-US" dirty="0"/>
          </a:p>
        </p:txBody>
      </p:sp>
      <p:sp>
        <p:nvSpPr>
          <p:cNvPr id="5" name="Text Box 3"/>
          <p:cNvSpPr txBox="1">
            <a:spLocks noChangeArrowheads="1"/>
          </p:cNvSpPr>
          <p:nvPr/>
        </p:nvSpPr>
        <p:spPr bwMode="auto">
          <a:xfrm>
            <a:off x="350838" y="836712"/>
            <a:ext cx="9204325"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ar-SA" altLang="en-US" sz="2400" b="1" dirty="0" smtClean="0">
                <a:solidFill>
                  <a:schemeClr val="accent6">
                    <a:lumMod val="25000"/>
                  </a:schemeClr>
                </a:solidFill>
                <a:cs typeface="Traditional Arabic" panose="02020603050405020304" pitchFamily="18" charset="-78"/>
              </a:rPr>
              <a:t>الاستدامة </a:t>
            </a:r>
            <a:r>
              <a:rPr lang="ar-SA" altLang="en-US" sz="2400" b="1" dirty="0">
                <a:solidFill>
                  <a:schemeClr val="accent6">
                    <a:lumMod val="25000"/>
                  </a:schemeClr>
                </a:solidFill>
                <a:cs typeface="Traditional Arabic" panose="02020603050405020304" pitchFamily="18" charset="-78"/>
              </a:rPr>
              <a:t>في الزراعة تعني:</a:t>
            </a:r>
          </a:p>
          <a:p>
            <a:pPr marL="457200" indent="-457200" algn="just">
              <a:spcBef>
                <a:spcPct val="50000"/>
              </a:spcBef>
              <a:buFont typeface="+mj-lt"/>
              <a:buAutoNum type="arabicPeriod"/>
            </a:pPr>
            <a:r>
              <a:rPr lang="ar-SA" altLang="en-US" sz="2400" b="1" dirty="0" smtClean="0">
                <a:solidFill>
                  <a:schemeClr val="accent6">
                    <a:lumMod val="25000"/>
                  </a:schemeClr>
                </a:solidFill>
                <a:cs typeface="Traditional Arabic" panose="02020603050405020304" pitchFamily="18" charset="-78"/>
              </a:rPr>
              <a:t>توفير </a:t>
            </a:r>
            <a:r>
              <a:rPr lang="ar-SA" altLang="en-US" sz="2400" b="1" dirty="0">
                <a:solidFill>
                  <a:schemeClr val="accent6">
                    <a:lumMod val="25000"/>
                  </a:schemeClr>
                </a:solidFill>
                <a:cs typeface="Traditional Arabic" panose="02020603050405020304" pitchFamily="18" charset="-78"/>
              </a:rPr>
              <a:t>احتياجات الإنسان الأساسية من غذاء وكساء، وتحسين نوعية الحياة للمزارعين.</a:t>
            </a:r>
          </a:p>
          <a:p>
            <a:pPr marL="457200" indent="-457200" algn="just">
              <a:spcBef>
                <a:spcPct val="50000"/>
              </a:spcBef>
              <a:buFont typeface="+mj-lt"/>
              <a:buAutoNum type="arabicPeriod"/>
            </a:pPr>
            <a:r>
              <a:rPr lang="ar-SA" altLang="en-US" sz="2400" b="1" dirty="0" smtClean="0">
                <a:solidFill>
                  <a:schemeClr val="accent6">
                    <a:lumMod val="25000"/>
                  </a:schemeClr>
                </a:solidFill>
                <a:cs typeface="Traditional Arabic" panose="02020603050405020304" pitchFamily="18" charset="-78"/>
              </a:rPr>
              <a:t>حفظ </a:t>
            </a:r>
            <a:r>
              <a:rPr lang="ar-SA" altLang="en-US" sz="2400" b="1" dirty="0">
                <a:solidFill>
                  <a:schemeClr val="accent6">
                    <a:lumMod val="25000"/>
                  </a:schemeClr>
                </a:solidFill>
                <a:cs typeface="Traditional Arabic" panose="02020603050405020304" pitchFamily="18" charset="-78"/>
              </a:rPr>
              <a:t>وتحسين قاعدة الموارد الداعمة للزراعة لتحقيق توفير الاحتياجات دون نضوبها وتدهورها.</a:t>
            </a:r>
          </a:p>
          <a:p>
            <a:pPr marL="457200" indent="-457200" algn="just">
              <a:spcBef>
                <a:spcPct val="50000"/>
              </a:spcBef>
              <a:buFont typeface="+mj-lt"/>
              <a:buAutoNum type="arabicPeriod"/>
            </a:pPr>
            <a:r>
              <a:rPr lang="ar-SA" altLang="en-US" sz="2400" b="1" dirty="0" smtClean="0">
                <a:solidFill>
                  <a:schemeClr val="accent6">
                    <a:lumMod val="25000"/>
                  </a:schemeClr>
                </a:solidFill>
                <a:cs typeface="Traditional Arabic" panose="02020603050405020304" pitchFamily="18" charset="-78"/>
              </a:rPr>
              <a:t>تحسين </a:t>
            </a:r>
            <a:r>
              <a:rPr lang="ar-SA" altLang="en-US" sz="2400" b="1" dirty="0">
                <a:solidFill>
                  <a:schemeClr val="accent6">
                    <a:lumMod val="25000"/>
                  </a:schemeClr>
                </a:solidFill>
                <a:cs typeface="Traditional Arabic" panose="02020603050405020304" pitchFamily="18" charset="-78"/>
              </a:rPr>
              <a:t>نوعية البيئة وقاعدة الموارد الطبيعية التي يعتمد عليها الاقتصاد الزراعي.</a:t>
            </a:r>
          </a:p>
          <a:p>
            <a:pPr marL="457200" indent="-457200" algn="just">
              <a:spcBef>
                <a:spcPct val="50000"/>
              </a:spcBef>
              <a:buFont typeface="+mj-lt"/>
              <a:buAutoNum type="arabicPeriod"/>
            </a:pPr>
            <a:r>
              <a:rPr lang="ar-SA" altLang="en-US" sz="2400" b="1" dirty="0" smtClean="0">
                <a:solidFill>
                  <a:schemeClr val="accent6">
                    <a:lumMod val="25000"/>
                  </a:schemeClr>
                </a:solidFill>
                <a:cs typeface="Traditional Arabic" panose="02020603050405020304" pitchFamily="18" charset="-78"/>
              </a:rPr>
              <a:t>تحقيق </a:t>
            </a:r>
            <a:r>
              <a:rPr lang="ar-SA" altLang="en-US" sz="2400" b="1" dirty="0">
                <a:solidFill>
                  <a:schemeClr val="accent6">
                    <a:lumMod val="25000"/>
                  </a:schemeClr>
                </a:solidFill>
                <a:cs typeface="Traditional Arabic" panose="02020603050405020304" pitchFamily="18" charset="-78"/>
              </a:rPr>
              <a:t>الاستخدام البيئي الزراعي الأمثل من طاقة غير متجددة وموارد.</a:t>
            </a:r>
          </a:p>
          <a:p>
            <a:pPr marL="457200" indent="-457200" algn="just">
              <a:spcBef>
                <a:spcPct val="50000"/>
              </a:spcBef>
              <a:buFont typeface="+mj-lt"/>
              <a:buAutoNum type="arabicPeriod"/>
            </a:pPr>
            <a:r>
              <a:rPr lang="ar-SA" altLang="en-US" sz="2400" b="1" dirty="0" smtClean="0">
                <a:solidFill>
                  <a:schemeClr val="accent6">
                    <a:lumMod val="25000"/>
                  </a:schemeClr>
                </a:solidFill>
                <a:cs typeface="Traditional Arabic" panose="02020603050405020304" pitchFamily="18" charset="-78"/>
              </a:rPr>
              <a:t>الاستفادة </a:t>
            </a:r>
            <a:r>
              <a:rPr lang="ar-SA" altLang="en-US" sz="2400" b="1" dirty="0">
                <a:solidFill>
                  <a:schemeClr val="accent6">
                    <a:lumMod val="25000"/>
                  </a:schemeClr>
                </a:solidFill>
                <a:cs typeface="Traditional Arabic" panose="02020603050405020304" pitchFamily="18" charset="-78"/>
              </a:rPr>
              <a:t>القصوي من الموارد والمنتجات الزراعية بعدم اهدارها.</a:t>
            </a:r>
          </a:p>
          <a:p>
            <a:pPr marL="457200" indent="-457200" algn="just">
              <a:spcBef>
                <a:spcPct val="50000"/>
              </a:spcBef>
              <a:buFont typeface="+mj-lt"/>
              <a:buAutoNum type="arabicPeriod"/>
            </a:pPr>
            <a:r>
              <a:rPr lang="ar-SA" altLang="en-US" sz="2400" b="1" dirty="0" smtClean="0">
                <a:solidFill>
                  <a:schemeClr val="accent6">
                    <a:lumMod val="25000"/>
                  </a:schemeClr>
                </a:solidFill>
                <a:cs typeface="Traditional Arabic" panose="02020603050405020304" pitchFamily="18" charset="-78"/>
              </a:rPr>
              <a:t>الممارسة </a:t>
            </a:r>
            <a:r>
              <a:rPr lang="ar-SA" altLang="en-US" sz="2400" b="1" dirty="0">
                <a:solidFill>
                  <a:schemeClr val="accent6">
                    <a:lumMod val="25000"/>
                  </a:schemeClr>
                </a:solidFill>
                <a:cs typeface="Traditional Arabic" panose="02020603050405020304" pitchFamily="18" charset="-78"/>
              </a:rPr>
              <a:t>الزراعية التي تقوم علي التكامل بين أساليب المكافحة الأحيائية والدورات الأحيائية الطبيعية.</a:t>
            </a:r>
          </a:p>
          <a:p>
            <a:pPr marL="457200" indent="-457200" algn="just">
              <a:spcBef>
                <a:spcPct val="50000"/>
              </a:spcBef>
              <a:buFont typeface="+mj-lt"/>
              <a:buAutoNum type="arabicPeriod"/>
            </a:pPr>
            <a:r>
              <a:rPr lang="ar-SA" altLang="en-US" sz="2400" b="1" dirty="0" smtClean="0">
                <a:solidFill>
                  <a:schemeClr val="accent6">
                    <a:lumMod val="25000"/>
                  </a:schemeClr>
                </a:solidFill>
                <a:cs typeface="Traditional Arabic" panose="02020603050405020304" pitchFamily="18" charset="-78"/>
              </a:rPr>
              <a:t>تحقيق </a:t>
            </a:r>
            <a:r>
              <a:rPr lang="ar-SA" altLang="en-US" sz="2400" b="1" dirty="0">
                <a:solidFill>
                  <a:schemeClr val="accent6">
                    <a:lumMod val="25000"/>
                  </a:schemeClr>
                </a:solidFill>
                <a:cs typeface="Traditional Arabic" panose="02020603050405020304" pitchFamily="18" charset="-78"/>
              </a:rPr>
              <a:t>العائد الاقتصادي الذي لا يقود لتدهور القاعدة الانتاجية.</a:t>
            </a:r>
          </a:p>
          <a:p>
            <a:pPr marL="457200" indent="-457200" algn="just">
              <a:spcBef>
                <a:spcPct val="50000"/>
              </a:spcBef>
              <a:buFont typeface="+mj-lt"/>
              <a:buAutoNum type="arabicPeriod"/>
            </a:pPr>
            <a:r>
              <a:rPr lang="ar-SA" altLang="en-US" sz="2400" b="1" dirty="0" smtClean="0">
                <a:solidFill>
                  <a:schemeClr val="accent6">
                    <a:lumMod val="25000"/>
                  </a:schemeClr>
                </a:solidFill>
                <a:cs typeface="Traditional Arabic" panose="02020603050405020304" pitchFamily="18" charset="-78"/>
              </a:rPr>
              <a:t>تحقيق </a:t>
            </a:r>
            <a:r>
              <a:rPr lang="ar-SA" altLang="en-US" sz="2400" b="1" dirty="0">
                <a:solidFill>
                  <a:schemeClr val="accent6">
                    <a:lumMod val="25000"/>
                  </a:schemeClr>
                </a:solidFill>
                <a:cs typeface="Traditional Arabic" panose="02020603050405020304" pitchFamily="18" charset="-78"/>
              </a:rPr>
              <a:t>مبداء التكامل بين الزراعة والصناعة لتحقيق الامن الغذائي المستدام حتي لا تحدث فجوات غذائية.</a:t>
            </a:r>
          </a:p>
          <a:p>
            <a:pPr marL="457200" indent="-457200" algn="just">
              <a:spcBef>
                <a:spcPct val="50000"/>
              </a:spcBef>
              <a:buFont typeface="+mj-lt"/>
              <a:buAutoNum type="arabicPeriod"/>
            </a:pPr>
            <a:r>
              <a:rPr lang="ar-SA" altLang="en-US" sz="2400" b="1" dirty="0" smtClean="0">
                <a:solidFill>
                  <a:schemeClr val="accent6">
                    <a:lumMod val="25000"/>
                  </a:schemeClr>
                </a:solidFill>
                <a:cs typeface="Traditional Arabic" panose="02020603050405020304" pitchFamily="18" charset="-78"/>
              </a:rPr>
              <a:t>الحفاظ </a:t>
            </a:r>
            <a:r>
              <a:rPr lang="ar-SA" altLang="en-US" sz="2400" b="1" dirty="0">
                <a:solidFill>
                  <a:schemeClr val="accent6">
                    <a:lumMod val="25000"/>
                  </a:schemeClr>
                </a:solidFill>
                <a:cs typeface="Traditional Arabic" panose="02020603050405020304" pitchFamily="18" charset="-78"/>
              </a:rPr>
              <a:t>على قابلية استمرار اقتصاد المزارع.</a:t>
            </a:r>
          </a:p>
          <a:p>
            <a:pPr algn="just">
              <a:spcBef>
                <a:spcPct val="50000"/>
              </a:spcBef>
            </a:pPr>
            <a:endParaRPr lang="ar-SA" altLang="en-US" sz="2400" b="1" dirty="0">
              <a:solidFill>
                <a:schemeClr val="accent6">
                  <a:lumMod val="25000"/>
                </a:schemeClr>
              </a:solidFill>
              <a:cs typeface="Traditional Arabic" panose="02020603050405020304" pitchFamily="18" charset="-78"/>
            </a:endParaRPr>
          </a:p>
        </p:txBody>
      </p:sp>
      <p:sp>
        <p:nvSpPr>
          <p:cNvPr id="9" name="Title 1"/>
          <p:cNvSpPr txBox="1">
            <a:spLocks/>
          </p:cNvSpPr>
          <p:nvPr/>
        </p:nvSpPr>
        <p:spPr>
          <a:xfrm>
            <a:off x="344488" y="275940"/>
            <a:ext cx="8915400" cy="776796"/>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r>
              <a:rPr lang="ar-SA" sz="2000" dirty="0"/>
              <a:t>الزراعة المستدامة                                                 </a:t>
            </a:r>
            <a:r>
              <a:rPr lang="ar-SA" sz="2000" dirty="0" smtClean="0"/>
              <a:t>                           المحاضرة </a:t>
            </a:r>
            <a:r>
              <a:rPr lang="ar-IQ" sz="2000" dirty="0" smtClean="0"/>
              <a:t>السابعة</a:t>
            </a:r>
            <a:endParaRPr lang="en-US" sz="2000" dirty="0"/>
          </a:p>
        </p:txBody>
      </p:sp>
    </p:spTree>
    <p:extLst>
      <p:ext uri="{BB962C8B-B14F-4D97-AF65-F5344CB8AC3E}">
        <p14:creationId xmlns:p14="http://schemas.microsoft.com/office/powerpoint/2010/main" val="4008670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7</a:t>
            </a:fld>
            <a:endParaRPr lang="en-US" dirty="0"/>
          </a:p>
        </p:txBody>
      </p:sp>
      <p:sp>
        <p:nvSpPr>
          <p:cNvPr id="5" name="Text Box 3"/>
          <p:cNvSpPr txBox="1">
            <a:spLocks noChangeArrowheads="1"/>
          </p:cNvSpPr>
          <p:nvPr/>
        </p:nvSpPr>
        <p:spPr bwMode="auto">
          <a:xfrm>
            <a:off x="350838" y="1412776"/>
            <a:ext cx="9204325"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ar-SA" altLang="en-US" sz="2400" b="1" dirty="0">
                <a:solidFill>
                  <a:schemeClr val="accent6">
                    <a:lumMod val="25000"/>
                  </a:schemeClr>
                </a:solidFill>
                <a:cs typeface="Traditional Arabic" panose="02020603050405020304" pitchFamily="18" charset="-78"/>
              </a:rPr>
              <a:t>يمكن فهم الزراعة المستدامة على أنها منهج إدارة النظام البيئي في تعامله مع الزراعة.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فهناك </a:t>
            </a:r>
            <a:r>
              <a:rPr lang="ar-SA" altLang="en-US" sz="2400" b="1" dirty="0">
                <a:solidFill>
                  <a:schemeClr val="accent6">
                    <a:lumMod val="25000"/>
                  </a:schemeClr>
                </a:solidFill>
                <a:cs typeface="Traditional Arabic" panose="02020603050405020304" pitchFamily="18" charset="-78"/>
              </a:rPr>
              <a:t>كثير من المعاملات الفلاحية التي إن تم تطبيقها بصورة غير مناسبة وتكون ذات مردود سيئ علي الموارد الطبيعية. فالحراثة التي تتم بدون مراعاة لعامل الطبوغرافيا، ونوع التربة، ونوعية الآلات التي تناسب نوع التربة قد تؤدي لزيادة تآكل التربة أو فقدان خصائصها الفيزيائية.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كما </a:t>
            </a:r>
            <a:r>
              <a:rPr lang="ar-SA" altLang="en-US" sz="2400" b="1" dirty="0">
                <a:solidFill>
                  <a:schemeClr val="accent6">
                    <a:lumMod val="25000"/>
                  </a:schemeClr>
                </a:solidFill>
                <a:cs typeface="Traditional Arabic" panose="02020603050405020304" pitchFamily="18" charset="-78"/>
              </a:rPr>
              <a:t>أن الزراعة المستمرة دون تطبيق نظم دورة زراعية والتي لا تستخدم فيها نظم تسميد المناسبة قد تؤدي لفقدان خصائص التربة الكيمائية. إضافة الأسمدة الكيمائية المصنعة كبديل لزيادة الانتاج بدلا عن التسميد الحيوي لا شك تعمل علي تلوث التربة خاصة في حالة استخدامها بصورة غير علمية.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الري </a:t>
            </a:r>
            <a:r>
              <a:rPr lang="ar-SA" altLang="en-US" sz="2400" b="1" dirty="0">
                <a:solidFill>
                  <a:schemeClr val="accent6">
                    <a:lumMod val="25000"/>
                  </a:schemeClr>
                </a:solidFill>
                <a:cs typeface="Traditional Arabic" panose="02020603050405020304" pitchFamily="18" charset="-78"/>
              </a:rPr>
              <a:t>ونظم الري لها تأثيرها على التربة كمورد طبيعي تعتمد عليه المحاصيل الزراعية. فالري قد يعمل على زيادة ملوحة التربة بتركيز الأملاح في الطبقة العليا بدلا من توزيعها بصورة مناسبة علي مستوي البدون.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فالري </a:t>
            </a:r>
            <a:r>
              <a:rPr lang="ar-SA" altLang="en-US" sz="2400" b="1" dirty="0">
                <a:solidFill>
                  <a:schemeClr val="accent6">
                    <a:lumMod val="25000"/>
                  </a:schemeClr>
                </a:solidFill>
                <a:cs typeface="Traditional Arabic" panose="02020603050405020304" pitchFamily="18" charset="-78"/>
              </a:rPr>
              <a:t>للتربة السئية الصرف يؤدي لملوحة التربة. كلا من التربة، والماء، والشمس، والهواء تمثل النظام الذي تعتمد عليه الزراعة. هذه المكونات الطبيعية تمثل القاعدة الاكثر تأثرا بتدخل الانسان.</a:t>
            </a:r>
            <a:endParaRPr lang="en-US" altLang="en-US" sz="2400" b="1" dirty="0">
              <a:solidFill>
                <a:schemeClr val="accent6">
                  <a:lumMod val="25000"/>
                </a:schemeClr>
              </a:solidFill>
              <a:cs typeface="Traditional Arabic" panose="02020603050405020304" pitchFamily="18" charset="-78"/>
            </a:endParaRPr>
          </a:p>
        </p:txBody>
      </p:sp>
      <p:sp>
        <p:nvSpPr>
          <p:cNvPr id="8" name="Text Box 2"/>
          <p:cNvSpPr txBox="1">
            <a:spLocks noChangeArrowheads="1"/>
          </p:cNvSpPr>
          <p:nvPr/>
        </p:nvSpPr>
        <p:spPr bwMode="auto">
          <a:xfrm>
            <a:off x="6393160" y="836712"/>
            <a:ext cx="30842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ar-SA" altLang="en-US" sz="3200" b="1" u="sng" dirty="0">
                <a:solidFill>
                  <a:srgbClr val="C00000"/>
                </a:solidFill>
                <a:cs typeface="Traditional Arabic" panose="02020603050405020304" pitchFamily="18" charset="-78"/>
              </a:rPr>
              <a:t>الزراعة والموارد الطبيعية</a:t>
            </a:r>
            <a:endParaRPr lang="en-US" altLang="en-US" sz="3200" b="1" u="sng" dirty="0">
              <a:solidFill>
                <a:srgbClr val="C00000"/>
              </a:solidFill>
              <a:cs typeface="Traditional Arabic" panose="02020603050405020304" pitchFamily="18" charset="-78"/>
            </a:endParaRPr>
          </a:p>
        </p:txBody>
      </p:sp>
      <p:sp>
        <p:nvSpPr>
          <p:cNvPr id="9" name="Title 1"/>
          <p:cNvSpPr txBox="1">
            <a:spLocks/>
          </p:cNvSpPr>
          <p:nvPr/>
        </p:nvSpPr>
        <p:spPr>
          <a:xfrm>
            <a:off x="344488" y="275940"/>
            <a:ext cx="8915400" cy="776796"/>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r>
              <a:rPr lang="ar-SA" sz="2000" dirty="0"/>
              <a:t>الزراعة المستدامة                                                 </a:t>
            </a:r>
            <a:r>
              <a:rPr lang="ar-SA" sz="2000" dirty="0" smtClean="0"/>
              <a:t>                           المحاضرة </a:t>
            </a:r>
            <a:r>
              <a:rPr lang="ar-IQ" sz="2000" dirty="0" smtClean="0"/>
              <a:t>السابعة </a:t>
            </a:r>
            <a:endParaRPr lang="en-US" sz="2000" dirty="0"/>
          </a:p>
        </p:txBody>
      </p:sp>
    </p:spTree>
    <p:extLst>
      <p:ext uri="{BB962C8B-B14F-4D97-AF65-F5344CB8AC3E}">
        <p14:creationId xmlns:p14="http://schemas.microsoft.com/office/powerpoint/2010/main" val="3282949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8</a:t>
            </a:fld>
            <a:endParaRPr lang="en-US" dirty="0"/>
          </a:p>
        </p:txBody>
      </p:sp>
      <p:sp>
        <p:nvSpPr>
          <p:cNvPr id="5" name="Text Box 3"/>
          <p:cNvSpPr txBox="1">
            <a:spLocks noChangeArrowheads="1"/>
          </p:cNvSpPr>
          <p:nvPr/>
        </p:nvSpPr>
        <p:spPr bwMode="auto">
          <a:xfrm>
            <a:off x="350838" y="836712"/>
            <a:ext cx="9204325"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ar-SA" altLang="en-US" sz="2400" b="1" dirty="0">
                <a:solidFill>
                  <a:schemeClr val="accent6">
                    <a:lumMod val="25000"/>
                  </a:schemeClr>
                </a:solidFill>
                <a:cs typeface="Traditional Arabic" panose="02020603050405020304" pitchFamily="18" charset="-78"/>
              </a:rPr>
              <a:t>زراعة الأرض لفترة طويلة وبصورة منهكة لمكوناتها تتطلب إعادة العناصر المغذية للنبات بصورة بيولوجية أو إضافة المخصبات والاسمدة الصناعية.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إزالة </a:t>
            </a:r>
            <a:r>
              <a:rPr lang="ar-SA" altLang="en-US" sz="2400" b="1" dirty="0">
                <a:solidFill>
                  <a:schemeClr val="accent6">
                    <a:lumMod val="25000"/>
                  </a:schemeClr>
                </a:solidFill>
                <a:cs typeface="Traditional Arabic" panose="02020603050405020304" pitchFamily="18" charset="-78"/>
              </a:rPr>
              <a:t>المحاصيل بعد الزراعة يفقد التربة الكثير من مكوناتها.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وتبدأ </a:t>
            </a:r>
            <a:r>
              <a:rPr lang="ar-SA" altLang="en-US" sz="2400" b="1" dirty="0">
                <a:solidFill>
                  <a:schemeClr val="accent6">
                    <a:lumMod val="25000"/>
                  </a:schemeClr>
                </a:solidFill>
                <a:cs typeface="Traditional Arabic" panose="02020603050405020304" pitchFamily="18" charset="-78"/>
              </a:rPr>
              <a:t>في التدهور ونقصان العناصر المغذية.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ذلك </a:t>
            </a:r>
            <a:r>
              <a:rPr lang="ar-SA" altLang="en-US" sz="2400" b="1" dirty="0">
                <a:solidFill>
                  <a:schemeClr val="accent6">
                    <a:lumMod val="25000"/>
                  </a:schemeClr>
                </a:solidFill>
                <a:cs typeface="Traditional Arabic" panose="02020603050405020304" pitchFamily="18" charset="-78"/>
              </a:rPr>
              <a:t>يؤدي إلي تدني انتاجية التربة مع توفر كل العوامل الأخري مثل الماء، والطاقة الشمسية والهواء.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تحسين </a:t>
            </a:r>
            <a:r>
              <a:rPr lang="ar-SA" altLang="en-US" sz="2400" b="1" dirty="0">
                <a:solidFill>
                  <a:schemeClr val="accent6">
                    <a:lumMod val="25000"/>
                  </a:schemeClr>
                </a:solidFill>
                <a:cs typeface="Traditional Arabic" panose="02020603050405020304" pitchFamily="18" charset="-78"/>
              </a:rPr>
              <a:t>خصائص التربة لتصبح في حالة استدامة يتم بوقف استنزافها، وتقليل استخدام موارد الطاقة المتجددة مثل الاسمدة المصنعة، أو المكونات المعدنية مثل الفوسفات. </a:t>
            </a:r>
            <a:endParaRPr lang="ar-SA" altLang="en-US" sz="2400" b="1" dirty="0" smtClean="0">
              <a:solidFill>
                <a:schemeClr val="accent6">
                  <a:lumMod val="25000"/>
                </a:schemeClr>
              </a:solidFill>
              <a:cs typeface="Traditional Arabic" panose="02020603050405020304" pitchFamily="18" charset="-78"/>
            </a:endParaRPr>
          </a:p>
          <a:p>
            <a:pPr algn="just">
              <a:spcBef>
                <a:spcPct val="50000"/>
              </a:spcBef>
            </a:pPr>
            <a:r>
              <a:rPr lang="ar-SA" altLang="en-US" sz="2400" b="1" dirty="0" smtClean="0">
                <a:solidFill>
                  <a:schemeClr val="accent6">
                    <a:lumMod val="25000"/>
                  </a:schemeClr>
                </a:solidFill>
                <a:cs typeface="Traditional Arabic" panose="02020603050405020304" pitchFamily="18" charset="-78"/>
              </a:rPr>
              <a:t>لو </a:t>
            </a:r>
            <a:r>
              <a:rPr lang="ar-SA" altLang="en-US" sz="2400" b="1" dirty="0">
                <a:solidFill>
                  <a:schemeClr val="accent6">
                    <a:lumMod val="25000"/>
                  </a:schemeClr>
                </a:solidFill>
                <a:cs typeface="Traditional Arabic" panose="02020603050405020304" pitchFamily="18" charset="-78"/>
              </a:rPr>
              <a:t>تم النظر للنتروجين كعنصر مهم للنبات نجد أن النتروجين يمكن أن يضاف للتربة بدلا من استخدام الغاز الطبيعي الذي يستخدم في تحويل النتروجين الجوي إلي سماد مصنع، </a:t>
            </a:r>
            <a:endParaRPr lang="ar-SA" altLang="en-US" sz="2400" b="1" dirty="0" smtClean="0">
              <a:solidFill>
                <a:schemeClr val="accent6">
                  <a:lumMod val="25000"/>
                </a:schemeClr>
              </a:solidFill>
              <a:cs typeface="Traditional Arabic" panose="02020603050405020304" pitchFamily="18" charset="-78"/>
            </a:endParaRPr>
          </a:p>
        </p:txBody>
      </p:sp>
      <p:sp>
        <p:nvSpPr>
          <p:cNvPr id="9" name="Title 1"/>
          <p:cNvSpPr txBox="1">
            <a:spLocks/>
          </p:cNvSpPr>
          <p:nvPr/>
        </p:nvSpPr>
        <p:spPr>
          <a:xfrm>
            <a:off x="344488" y="275940"/>
            <a:ext cx="8915400" cy="776796"/>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r>
              <a:rPr lang="ar-SA" sz="2000" dirty="0"/>
              <a:t>الزراعة المستدامة                                                 </a:t>
            </a:r>
            <a:r>
              <a:rPr lang="ar-SA" sz="2000" dirty="0" smtClean="0"/>
              <a:t>                           المحاضرة </a:t>
            </a:r>
            <a:r>
              <a:rPr lang="ar-IQ" sz="2000" dirty="0" smtClean="0"/>
              <a:t>السابعة </a:t>
            </a:r>
            <a:endParaRPr lang="en-US" sz="2000" dirty="0"/>
          </a:p>
        </p:txBody>
      </p:sp>
    </p:spTree>
    <p:extLst>
      <p:ext uri="{BB962C8B-B14F-4D97-AF65-F5344CB8AC3E}">
        <p14:creationId xmlns:p14="http://schemas.microsoft.com/office/powerpoint/2010/main" val="4144463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9</a:t>
            </a:fld>
            <a:endParaRPr lang="en-US" dirty="0"/>
          </a:p>
        </p:txBody>
      </p:sp>
      <p:sp>
        <p:nvSpPr>
          <p:cNvPr id="5" name="Text Box 3"/>
          <p:cNvSpPr txBox="1">
            <a:spLocks noChangeArrowheads="1"/>
          </p:cNvSpPr>
          <p:nvPr/>
        </p:nvSpPr>
        <p:spPr bwMode="auto">
          <a:xfrm>
            <a:off x="350838" y="836712"/>
            <a:ext cx="9204325" cy="7109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ar-SA" altLang="en-US" sz="2400" b="1" dirty="0" smtClean="0">
                <a:solidFill>
                  <a:schemeClr val="accent6">
                    <a:lumMod val="25000"/>
                  </a:schemeClr>
                </a:solidFill>
                <a:cs typeface="Traditional Arabic" panose="02020603050405020304" pitchFamily="18" charset="-78"/>
              </a:rPr>
              <a:t>مثل</a:t>
            </a:r>
            <a:r>
              <a:rPr lang="ar-SA" altLang="en-US" sz="2400" b="1" dirty="0">
                <a:solidFill>
                  <a:schemeClr val="accent6">
                    <a:lumMod val="25000"/>
                  </a:schemeClr>
                </a:solidFill>
                <a:cs typeface="Traditional Arabic" panose="02020603050405020304" pitchFamily="18" charset="-78"/>
              </a:rPr>
              <a:t>:</a:t>
            </a:r>
          </a:p>
          <a:p>
            <a:pPr algn="just">
              <a:spcBef>
                <a:spcPct val="50000"/>
              </a:spcBef>
            </a:pPr>
            <a:r>
              <a:rPr lang="ar-SA" altLang="en-US" sz="2400" b="1" dirty="0">
                <a:solidFill>
                  <a:schemeClr val="accent6">
                    <a:lumMod val="25000"/>
                  </a:schemeClr>
                </a:solidFill>
                <a:cs typeface="Traditional Arabic" panose="02020603050405020304" pitchFamily="18" charset="-78"/>
              </a:rPr>
              <a:t>1.	استخدام نفايات المحاصيل وفضلات الماشية أو الفضلات البشرية.</a:t>
            </a:r>
          </a:p>
          <a:p>
            <a:pPr algn="just">
              <a:spcBef>
                <a:spcPct val="50000"/>
              </a:spcBef>
            </a:pPr>
            <a:r>
              <a:rPr lang="ar-SA" altLang="en-US" sz="2400" b="1" dirty="0">
                <a:solidFill>
                  <a:schemeClr val="accent6">
                    <a:lumMod val="25000"/>
                  </a:schemeClr>
                </a:solidFill>
                <a:cs typeface="Traditional Arabic" panose="02020603050405020304" pitchFamily="18" charset="-78"/>
              </a:rPr>
              <a:t>2.	زراعة محاصيل تتعايش مع بكتريا تثبيت النتروجين فتعمل على تثبيته في التربة مثل المحاصيل الدرنية كالبقوليات، والفول السوداني، والبرسيم.</a:t>
            </a:r>
          </a:p>
          <a:p>
            <a:pPr algn="just">
              <a:spcBef>
                <a:spcPct val="50000"/>
              </a:spcBef>
            </a:pPr>
            <a:r>
              <a:rPr lang="ar-SA" altLang="en-US" sz="2400" b="1" dirty="0">
                <a:solidFill>
                  <a:schemeClr val="accent6">
                    <a:lumMod val="25000"/>
                  </a:schemeClr>
                </a:solidFill>
                <a:cs typeface="Traditional Arabic" panose="02020603050405020304" pitchFamily="18" charset="-78"/>
              </a:rPr>
              <a:t>3.	هندسة المحاصيل غير البقولية وراثيا لتكوين أشكال من التعايش مع بكتيريا تثبيت النيتروجين أو تثبيت النيتروجين دون متكافلات جرثومية.</a:t>
            </a:r>
          </a:p>
          <a:p>
            <a:pPr algn="just">
              <a:spcBef>
                <a:spcPct val="50000"/>
              </a:spcBef>
            </a:pPr>
            <a:r>
              <a:rPr lang="ar-SA" altLang="en-US" sz="2400" b="1" dirty="0">
                <a:solidFill>
                  <a:schemeClr val="accent6">
                    <a:lumMod val="25000"/>
                  </a:schemeClr>
                </a:solidFill>
                <a:cs typeface="Traditional Arabic" panose="02020603050405020304" pitchFamily="18" charset="-78"/>
              </a:rPr>
              <a:t>4.	استخدام مدخلات العناصر المغذية الأخرى مثل الفسفور والبوتاسيوم وما إلى ذلك المحدودة بشكل أكبر.</a:t>
            </a:r>
          </a:p>
          <a:p>
            <a:pPr algn="just">
              <a:spcBef>
                <a:spcPct val="50000"/>
              </a:spcBef>
            </a:pPr>
            <a:r>
              <a:rPr lang="ar-SA" altLang="en-US" sz="2400" b="1" dirty="0">
                <a:solidFill>
                  <a:schemeClr val="accent6">
                    <a:lumMod val="25000"/>
                  </a:schemeClr>
                </a:solidFill>
                <a:cs typeface="Traditional Arabic" panose="02020603050405020304" pitchFamily="18" charset="-78"/>
              </a:rPr>
              <a:t>5.	تطبيق الدورة الزراعية طويلة الأجل، والعودة إلى الدورات الطبيعية التي تعمر الأراضي المزروعة سنويا مما يعيد العناصر المغذية المفقودة.</a:t>
            </a:r>
          </a:p>
          <a:p>
            <a:pPr algn="just">
              <a:spcBef>
                <a:spcPct val="50000"/>
              </a:spcBef>
            </a:pPr>
            <a:r>
              <a:rPr lang="ar-SA" altLang="en-US" sz="2400" b="1" dirty="0">
                <a:solidFill>
                  <a:schemeClr val="accent6">
                    <a:lumMod val="25000"/>
                  </a:schemeClr>
                </a:solidFill>
                <a:cs typeface="Traditional Arabic" panose="02020603050405020304" pitchFamily="18" charset="-78"/>
              </a:rPr>
              <a:t>6.	استخدام سلالات المحاصيل والماشية المتكيفة مع الظروف غير المثالية مثل الآفات والجفاف ونقص العناصر المغذية.</a:t>
            </a:r>
          </a:p>
          <a:p>
            <a:pPr algn="just">
              <a:spcBef>
                <a:spcPct val="50000"/>
              </a:spcBef>
            </a:pPr>
            <a:endParaRPr lang="ar-SA" altLang="en-US" sz="2400" b="1" dirty="0">
              <a:solidFill>
                <a:schemeClr val="accent6">
                  <a:lumMod val="25000"/>
                </a:schemeClr>
              </a:solidFill>
              <a:cs typeface="Traditional Arabic" panose="02020603050405020304" pitchFamily="18" charset="-78"/>
            </a:endParaRPr>
          </a:p>
          <a:p>
            <a:pPr algn="just">
              <a:spcBef>
                <a:spcPct val="50000"/>
              </a:spcBef>
            </a:pPr>
            <a:r>
              <a:rPr lang="ar-SA" altLang="en-US" sz="2400" b="1" dirty="0">
                <a:solidFill>
                  <a:schemeClr val="accent6">
                    <a:lumMod val="25000"/>
                  </a:schemeClr>
                </a:solidFill>
                <a:cs typeface="Traditional Arabic" panose="02020603050405020304" pitchFamily="18" charset="-78"/>
              </a:rPr>
              <a:t>يمكن زراعة المحاصيل التي تتطلب مستويات عالية من العناصر المغذية للتربة بطريقة أكثر استدامة إذا تم الالتزام بممارسات معينة لإدارة الأسمدة</a:t>
            </a:r>
            <a:r>
              <a:rPr lang="ar-SA" altLang="en-US" sz="2400" b="1" dirty="0" smtClean="0">
                <a:solidFill>
                  <a:schemeClr val="accent6">
                    <a:lumMod val="25000"/>
                  </a:schemeClr>
                </a:solidFill>
                <a:cs typeface="Traditional Arabic" panose="02020603050405020304" pitchFamily="18" charset="-78"/>
              </a:rPr>
              <a:t>.</a:t>
            </a:r>
            <a:endParaRPr lang="ar-SA" altLang="en-US" sz="2400" b="1" dirty="0">
              <a:solidFill>
                <a:schemeClr val="accent6">
                  <a:lumMod val="25000"/>
                </a:schemeClr>
              </a:solidFill>
              <a:cs typeface="Traditional Arabic" panose="02020603050405020304" pitchFamily="18" charset="-78"/>
            </a:endParaRPr>
          </a:p>
        </p:txBody>
      </p:sp>
      <p:sp>
        <p:nvSpPr>
          <p:cNvPr id="9" name="Title 1"/>
          <p:cNvSpPr txBox="1">
            <a:spLocks/>
          </p:cNvSpPr>
          <p:nvPr/>
        </p:nvSpPr>
        <p:spPr>
          <a:xfrm>
            <a:off x="344488" y="275940"/>
            <a:ext cx="8915400" cy="776796"/>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r>
              <a:rPr lang="ar-SA" sz="2000" dirty="0"/>
              <a:t>الزراعة المستدامة                                                 </a:t>
            </a:r>
            <a:r>
              <a:rPr lang="ar-SA" sz="2000" dirty="0" smtClean="0"/>
              <a:t>                           المحاضرة </a:t>
            </a:r>
            <a:r>
              <a:rPr lang="ar-IQ" sz="2000" dirty="0" smtClean="0"/>
              <a:t>السابعة</a:t>
            </a:r>
            <a:endParaRPr lang="en-US" sz="2000" dirty="0"/>
          </a:p>
        </p:txBody>
      </p:sp>
    </p:spTree>
    <p:extLst>
      <p:ext uri="{BB962C8B-B14F-4D97-AF65-F5344CB8AC3E}">
        <p14:creationId xmlns:p14="http://schemas.microsoft.com/office/powerpoint/2010/main" val="3754512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نسق Offic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8EC88328-42C1-414D-8FE8-C67053200C72}" vid="{5416BC9F-2187-4C3D-91E8-20911268742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11-KFU-ART-جغرافيا_الزراعة-المحاضرة_الحادية_عشر (1)</Template>
  <TotalTime>1</TotalTime>
  <Words>3061</Words>
  <Application>Microsoft Office PowerPoint</Application>
  <PresentationFormat>A4 Paper (210x297 mm)</PresentationFormat>
  <Paragraphs>232</Paragraphs>
  <Slides>29</Slides>
  <Notes>27</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29</vt:i4>
      </vt:variant>
    </vt:vector>
  </HeadingPairs>
  <TitlesOfParts>
    <vt:vector size="34" baseType="lpstr">
      <vt:lpstr>ae_AlMateen</vt:lpstr>
      <vt:lpstr>Arial</vt:lpstr>
      <vt:lpstr>Calibri</vt:lpstr>
      <vt:lpstr>Traditional Arabic</vt:lpstr>
      <vt:lpstr>نسق Office</vt:lpstr>
      <vt:lpstr>المحاضرة من اعداد د. منال زباري المياحي </vt:lpstr>
      <vt:lpstr>الزراعة المستدامة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من اعداد د. منال زباري المياحي </dc:title>
  <dc:creator>dell</dc:creator>
  <cp:lastModifiedBy>dell</cp:lastModifiedBy>
  <cp:revision>1</cp:revision>
  <dcterms:created xsi:type="dcterms:W3CDTF">2021-06-22T05:04:51Z</dcterms:created>
  <dcterms:modified xsi:type="dcterms:W3CDTF">2021-06-22T05:06:07Z</dcterms:modified>
</cp:coreProperties>
</file>